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5" r:id="rId2"/>
    <p:sldId id="294" r:id="rId3"/>
    <p:sldId id="260" r:id="rId4"/>
    <p:sldId id="259" r:id="rId5"/>
    <p:sldId id="284" r:id="rId6"/>
    <p:sldId id="263" r:id="rId7"/>
    <p:sldId id="279" r:id="rId8"/>
    <p:sldId id="280" r:id="rId9"/>
    <p:sldId id="283" r:id="rId10"/>
    <p:sldId id="286" r:id="rId11"/>
    <p:sldId id="288" r:id="rId12"/>
    <p:sldId id="298" r:id="rId13"/>
    <p:sldId id="293" r:id="rId14"/>
    <p:sldId id="289" r:id="rId15"/>
    <p:sldId id="267" r:id="rId16"/>
    <p:sldId id="269" r:id="rId17"/>
    <p:sldId id="264" r:id="rId18"/>
    <p:sldId id="271" r:id="rId19"/>
    <p:sldId id="270" r:id="rId20"/>
    <p:sldId id="290" r:id="rId21"/>
    <p:sldId id="272" r:id="rId22"/>
    <p:sldId id="291" r:id="rId23"/>
    <p:sldId id="292" r:id="rId24"/>
    <p:sldId id="274" r:id="rId25"/>
    <p:sldId id="275" r:id="rId26"/>
    <p:sldId id="297" r:id="rId27"/>
    <p:sldId id="296" r:id="rId28"/>
    <p:sldId id="265" r:id="rId29"/>
  </p:sldIdLst>
  <p:sldSz cx="9144000" cy="6858000" type="screen4x3"/>
  <p:notesSz cx="6858000" cy="9144000"/>
  <p:defaultTex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lger"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9" d="100"/>
          <a:sy n="89" d="100"/>
        </p:scale>
        <p:origin x="1282" y="17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a:extLst>
              <a:ext uri="{FF2B5EF4-FFF2-40B4-BE49-F238E27FC236}">
                <a16:creationId xmlns:a16="http://schemas.microsoft.com/office/drawing/2014/main" id="{15EB266D-3CBD-47D3-9CC2-483628FF6B0F}"/>
              </a:ext>
            </a:extLst>
          </p:cNvPr>
          <p:cNvSpPr>
            <a:spLocks noGrp="1"/>
          </p:cNvSpPr>
          <p:nvPr>
            <p:ph type="dt" sz="half" idx="10"/>
          </p:nvPr>
        </p:nvSpPr>
        <p:spPr/>
        <p:txBody>
          <a:bodyPr/>
          <a:lstStyle>
            <a:lvl1pPr>
              <a:defRPr/>
            </a:lvl1pPr>
          </a:lstStyle>
          <a:p>
            <a:pPr>
              <a:defRPr/>
            </a:pPr>
            <a:fld id="{8A7B9FDC-D21E-402C-BACA-313E28779A8A}" type="datetimeFigureOut">
              <a:rPr lang="de-DE"/>
              <a:pPr>
                <a:defRPr/>
              </a:pPr>
              <a:t>18.04.2025</a:t>
            </a:fld>
            <a:endParaRPr lang="de-DE"/>
          </a:p>
        </p:txBody>
      </p:sp>
      <p:sp>
        <p:nvSpPr>
          <p:cNvPr id="5" name="Fußzeilenplatzhalter 4">
            <a:extLst>
              <a:ext uri="{FF2B5EF4-FFF2-40B4-BE49-F238E27FC236}">
                <a16:creationId xmlns:a16="http://schemas.microsoft.com/office/drawing/2014/main" id="{A965F410-46FF-430A-8621-284F394D2575}"/>
              </a:ext>
            </a:extLst>
          </p:cNvPr>
          <p:cNvSpPr>
            <a:spLocks noGrp="1"/>
          </p:cNvSpPr>
          <p:nvPr>
            <p:ph type="ftr" sz="quarter" idx="11"/>
          </p:nvPr>
        </p:nvSpPr>
        <p:spPr/>
        <p:txBody>
          <a:bodyPr/>
          <a:lstStyle>
            <a:lvl1pPr>
              <a:defRPr/>
            </a:lvl1pPr>
          </a:lstStyle>
          <a:p>
            <a:pPr>
              <a:defRPr/>
            </a:pPr>
            <a:endParaRPr lang="de-DE"/>
          </a:p>
        </p:txBody>
      </p:sp>
      <p:sp>
        <p:nvSpPr>
          <p:cNvPr id="6" name="Foliennummernplatzhalter 5">
            <a:extLst>
              <a:ext uri="{FF2B5EF4-FFF2-40B4-BE49-F238E27FC236}">
                <a16:creationId xmlns:a16="http://schemas.microsoft.com/office/drawing/2014/main" id="{928B4608-4B3E-4584-8249-DC76F66FA7DB}"/>
              </a:ext>
            </a:extLst>
          </p:cNvPr>
          <p:cNvSpPr>
            <a:spLocks noGrp="1"/>
          </p:cNvSpPr>
          <p:nvPr>
            <p:ph type="sldNum" sz="quarter" idx="12"/>
          </p:nvPr>
        </p:nvSpPr>
        <p:spPr/>
        <p:txBody>
          <a:bodyPr/>
          <a:lstStyle>
            <a:lvl1pPr>
              <a:defRPr/>
            </a:lvl1pPr>
          </a:lstStyle>
          <a:p>
            <a:pPr>
              <a:defRPr/>
            </a:pPr>
            <a:fld id="{66DBC3B8-48F0-4DFE-BA7D-75B35B52ADF7}" type="slidenum">
              <a:rPr lang="de-DE" altLang="en-US"/>
              <a:pPr>
                <a:defRPr/>
              </a:pPr>
              <a:t>‹#›</a:t>
            </a:fld>
            <a:endParaRPr lang="de-DE" altLang="en-US"/>
          </a:p>
        </p:txBody>
      </p:sp>
    </p:spTree>
    <p:extLst>
      <p:ext uri="{BB962C8B-B14F-4D97-AF65-F5344CB8AC3E}">
        <p14:creationId xmlns:p14="http://schemas.microsoft.com/office/powerpoint/2010/main" val="4196877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A28E31E-CF38-44C1-85B5-CBEFB9CFAEFE}"/>
              </a:ext>
            </a:extLst>
          </p:cNvPr>
          <p:cNvSpPr>
            <a:spLocks noGrp="1"/>
          </p:cNvSpPr>
          <p:nvPr>
            <p:ph type="dt" sz="half" idx="10"/>
          </p:nvPr>
        </p:nvSpPr>
        <p:spPr/>
        <p:txBody>
          <a:bodyPr/>
          <a:lstStyle>
            <a:lvl1pPr>
              <a:defRPr/>
            </a:lvl1pPr>
          </a:lstStyle>
          <a:p>
            <a:pPr>
              <a:defRPr/>
            </a:pPr>
            <a:fld id="{85AE8AF9-9B54-423C-A366-06A1962ECFCB}" type="datetimeFigureOut">
              <a:rPr lang="de-DE"/>
              <a:pPr>
                <a:defRPr/>
              </a:pPr>
              <a:t>18.04.2025</a:t>
            </a:fld>
            <a:endParaRPr lang="de-DE"/>
          </a:p>
        </p:txBody>
      </p:sp>
      <p:sp>
        <p:nvSpPr>
          <p:cNvPr id="5" name="Fußzeilenplatzhalter 4">
            <a:extLst>
              <a:ext uri="{FF2B5EF4-FFF2-40B4-BE49-F238E27FC236}">
                <a16:creationId xmlns:a16="http://schemas.microsoft.com/office/drawing/2014/main" id="{AC1F421F-57E1-417E-A1C3-455FA1E7A698}"/>
              </a:ext>
            </a:extLst>
          </p:cNvPr>
          <p:cNvSpPr>
            <a:spLocks noGrp="1"/>
          </p:cNvSpPr>
          <p:nvPr>
            <p:ph type="ftr" sz="quarter" idx="11"/>
          </p:nvPr>
        </p:nvSpPr>
        <p:spPr/>
        <p:txBody>
          <a:bodyPr/>
          <a:lstStyle>
            <a:lvl1pPr>
              <a:defRPr/>
            </a:lvl1pPr>
          </a:lstStyle>
          <a:p>
            <a:pPr>
              <a:defRPr/>
            </a:pPr>
            <a:endParaRPr lang="de-DE"/>
          </a:p>
        </p:txBody>
      </p:sp>
      <p:sp>
        <p:nvSpPr>
          <p:cNvPr id="6" name="Foliennummernplatzhalter 5">
            <a:extLst>
              <a:ext uri="{FF2B5EF4-FFF2-40B4-BE49-F238E27FC236}">
                <a16:creationId xmlns:a16="http://schemas.microsoft.com/office/drawing/2014/main" id="{85228708-4717-4D42-B462-CCB1A31C0B04}"/>
              </a:ext>
            </a:extLst>
          </p:cNvPr>
          <p:cNvSpPr>
            <a:spLocks noGrp="1"/>
          </p:cNvSpPr>
          <p:nvPr>
            <p:ph type="sldNum" sz="quarter" idx="12"/>
          </p:nvPr>
        </p:nvSpPr>
        <p:spPr/>
        <p:txBody>
          <a:bodyPr/>
          <a:lstStyle>
            <a:lvl1pPr>
              <a:defRPr/>
            </a:lvl1pPr>
          </a:lstStyle>
          <a:p>
            <a:pPr>
              <a:defRPr/>
            </a:pPr>
            <a:fld id="{26D5E73D-6FCE-4256-839A-1630057B9872}" type="slidenum">
              <a:rPr lang="de-DE" altLang="en-US"/>
              <a:pPr>
                <a:defRPr/>
              </a:pPr>
              <a:t>‹#›</a:t>
            </a:fld>
            <a:endParaRPr lang="de-DE" altLang="en-US"/>
          </a:p>
        </p:txBody>
      </p:sp>
    </p:spTree>
    <p:extLst>
      <p:ext uri="{BB962C8B-B14F-4D97-AF65-F5344CB8AC3E}">
        <p14:creationId xmlns:p14="http://schemas.microsoft.com/office/powerpoint/2010/main" val="944995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2E79FF4-0961-4371-913F-784CF35F05CC}"/>
              </a:ext>
            </a:extLst>
          </p:cNvPr>
          <p:cNvSpPr>
            <a:spLocks noGrp="1"/>
          </p:cNvSpPr>
          <p:nvPr>
            <p:ph type="dt" sz="half" idx="10"/>
          </p:nvPr>
        </p:nvSpPr>
        <p:spPr/>
        <p:txBody>
          <a:bodyPr/>
          <a:lstStyle>
            <a:lvl1pPr>
              <a:defRPr/>
            </a:lvl1pPr>
          </a:lstStyle>
          <a:p>
            <a:pPr>
              <a:defRPr/>
            </a:pPr>
            <a:fld id="{8F21524F-915D-45A6-837B-C138FDC6316D}" type="datetimeFigureOut">
              <a:rPr lang="de-DE"/>
              <a:pPr>
                <a:defRPr/>
              </a:pPr>
              <a:t>18.04.2025</a:t>
            </a:fld>
            <a:endParaRPr lang="de-DE"/>
          </a:p>
        </p:txBody>
      </p:sp>
      <p:sp>
        <p:nvSpPr>
          <p:cNvPr id="5" name="Fußzeilenplatzhalter 4">
            <a:extLst>
              <a:ext uri="{FF2B5EF4-FFF2-40B4-BE49-F238E27FC236}">
                <a16:creationId xmlns:a16="http://schemas.microsoft.com/office/drawing/2014/main" id="{7060F3C7-0C52-4E76-8583-4868893D714E}"/>
              </a:ext>
            </a:extLst>
          </p:cNvPr>
          <p:cNvSpPr>
            <a:spLocks noGrp="1"/>
          </p:cNvSpPr>
          <p:nvPr>
            <p:ph type="ftr" sz="quarter" idx="11"/>
          </p:nvPr>
        </p:nvSpPr>
        <p:spPr/>
        <p:txBody>
          <a:bodyPr/>
          <a:lstStyle>
            <a:lvl1pPr>
              <a:defRPr/>
            </a:lvl1pPr>
          </a:lstStyle>
          <a:p>
            <a:pPr>
              <a:defRPr/>
            </a:pPr>
            <a:endParaRPr lang="de-DE"/>
          </a:p>
        </p:txBody>
      </p:sp>
      <p:sp>
        <p:nvSpPr>
          <p:cNvPr id="6" name="Foliennummernplatzhalter 5">
            <a:extLst>
              <a:ext uri="{FF2B5EF4-FFF2-40B4-BE49-F238E27FC236}">
                <a16:creationId xmlns:a16="http://schemas.microsoft.com/office/drawing/2014/main" id="{03E0A187-CE86-440F-B842-045908DAE642}"/>
              </a:ext>
            </a:extLst>
          </p:cNvPr>
          <p:cNvSpPr>
            <a:spLocks noGrp="1"/>
          </p:cNvSpPr>
          <p:nvPr>
            <p:ph type="sldNum" sz="quarter" idx="12"/>
          </p:nvPr>
        </p:nvSpPr>
        <p:spPr/>
        <p:txBody>
          <a:bodyPr/>
          <a:lstStyle>
            <a:lvl1pPr>
              <a:defRPr/>
            </a:lvl1pPr>
          </a:lstStyle>
          <a:p>
            <a:pPr>
              <a:defRPr/>
            </a:pPr>
            <a:fld id="{2518DB8D-EDAC-49FA-94CE-369E8FDE7967}" type="slidenum">
              <a:rPr lang="de-DE" altLang="en-US"/>
              <a:pPr>
                <a:defRPr/>
              </a:pPr>
              <a:t>‹#›</a:t>
            </a:fld>
            <a:endParaRPr lang="de-DE" altLang="en-US"/>
          </a:p>
        </p:txBody>
      </p:sp>
    </p:spTree>
    <p:extLst>
      <p:ext uri="{BB962C8B-B14F-4D97-AF65-F5344CB8AC3E}">
        <p14:creationId xmlns:p14="http://schemas.microsoft.com/office/powerpoint/2010/main" val="2572967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8961E2F-4B5C-4FA9-A916-E0450C3209BE}"/>
              </a:ext>
            </a:extLst>
          </p:cNvPr>
          <p:cNvSpPr>
            <a:spLocks noGrp="1"/>
          </p:cNvSpPr>
          <p:nvPr>
            <p:ph type="dt" sz="half" idx="10"/>
          </p:nvPr>
        </p:nvSpPr>
        <p:spPr/>
        <p:txBody>
          <a:bodyPr/>
          <a:lstStyle>
            <a:lvl1pPr>
              <a:defRPr/>
            </a:lvl1pPr>
          </a:lstStyle>
          <a:p>
            <a:pPr>
              <a:defRPr/>
            </a:pPr>
            <a:fld id="{8DA0B61F-482D-4177-87C6-0EF7FC93EABC}" type="datetimeFigureOut">
              <a:rPr lang="de-DE"/>
              <a:pPr>
                <a:defRPr/>
              </a:pPr>
              <a:t>18.04.2025</a:t>
            </a:fld>
            <a:endParaRPr lang="de-DE"/>
          </a:p>
        </p:txBody>
      </p:sp>
      <p:sp>
        <p:nvSpPr>
          <p:cNvPr id="5" name="Fußzeilenplatzhalter 4">
            <a:extLst>
              <a:ext uri="{FF2B5EF4-FFF2-40B4-BE49-F238E27FC236}">
                <a16:creationId xmlns:a16="http://schemas.microsoft.com/office/drawing/2014/main" id="{1C88899F-CB7B-4EF1-93B4-5D2A413C8FCE}"/>
              </a:ext>
            </a:extLst>
          </p:cNvPr>
          <p:cNvSpPr>
            <a:spLocks noGrp="1"/>
          </p:cNvSpPr>
          <p:nvPr>
            <p:ph type="ftr" sz="quarter" idx="11"/>
          </p:nvPr>
        </p:nvSpPr>
        <p:spPr/>
        <p:txBody>
          <a:bodyPr/>
          <a:lstStyle>
            <a:lvl1pPr>
              <a:defRPr/>
            </a:lvl1pPr>
          </a:lstStyle>
          <a:p>
            <a:pPr>
              <a:defRPr/>
            </a:pPr>
            <a:endParaRPr lang="de-DE"/>
          </a:p>
        </p:txBody>
      </p:sp>
      <p:sp>
        <p:nvSpPr>
          <p:cNvPr id="6" name="Foliennummernplatzhalter 5">
            <a:extLst>
              <a:ext uri="{FF2B5EF4-FFF2-40B4-BE49-F238E27FC236}">
                <a16:creationId xmlns:a16="http://schemas.microsoft.com/office/drawing/2014/main" id="{D8B2991C-0F02-4DBE-89F2-328E454C1B0A}"/>
              </a:ext>
            </a:extLst>
          </p:cNvPr>
          <p:cNvSpPr>
            <a:spLocks noGrp="1"/>
          </p:cNvSpPr>
          <p:nvPr>
            <p:ph type="sldNum" sz="quarter" idx="12"/>
          </p:nvPr>
        </p:nvSpPr>
        <p:spPr/>
        <p:txBody>
          <a:bodyPr/>
          <a:lstStyle>
            <a:lvl1pPr>
              <a:defRPr/>
            </a:lvl1pPr>
          </a:lstStyle>
          <a:p>
            <a:pPr>
              <a:defRPr/>
            </a:pPr>
            <a:fld id="{EB14BD7D-05C7-46E8-AC4A-AF1C7FC76582}" type="slidenum">
              <a:rPr lang="de-DE" altLang="en-US"/>
              <a:pPr>
                <a:defRPr/>
              </a:pPr>
              <a:t>‹#›</a:t>
            </a:fld>
            <a:endParaRPr lang="de-DE" altLang="en-US"/>
          </a:p>
        </p:txBody>
      </p:sp>
    </p:spTree>
    <p:extLst>
      <p:ext uri="{BB962C8B-B14F-4D97-AF65-F5344CB8AC3E}">
        <p14:creationId xmlns:p14="http://schemas.microsoft.com/office/powerpoint/2010/main" val="1902661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
        <p:nvSpPr>
          <p:cNvPr id="4" name="Datumsplatzhalter 3">
            <a:extLst>
              <a:ext uri="{FF2B5EF4-FFF2-40B4-BE49-F238E27FC236}">
                <a16:creationId xmlns:a16="http://schemas.microsoft.com/office/drawing/2014/main" id="{20A9C16F-1D8D-48A1-A293-95DCDA698776}"/>
              </a:ext>
            </a:extLst>
          </p:cNvPr>
          <p:cNvSpPr>
            <a:spLocks noGrp="1"/>
          </p:cNvSpPr>
          <p:nvPr>
            <p:ph type="dt" sz="half" idx="10"/>
          </p:nvPr>
        </p:nvSpPr>
        <p:spPr/>
        <p:txBody>
          <a:bodyPr/>
          <a:lstStyle>
            <a:lvl1pPr>
              <a:defRPr/>
            </a:lvl1pPr>
          </a:lstStyle>
          <a:p>
            <a:pPr>
              <a:defRPr/>
            </a:pPr>
            <a:fld id="{82792BE1-9E99-4048-ACCD-9554CDB6016F}" type="datetimeFigureOut">
              <a:rPr lang="de-DE"/>
              <a:pPr>
                <a:defRPr/>
              </a:pPr>
              <a:t>18.04.2025</a:t>
            </a:fld>
            <a:endParaRPr lang="de-DE"/>
          </a:p>
        </p:txBody>
      </p:sp>
      <p:sp>
        <p:nvSpPr>
          <p:cNvPr id="5" name="Fußzeilenplatzhalter 4">
            <a:extLst>
              <a:ext uri="{FF2B5EF4-FFF2-40B4-BE49-F238E27FC236}">
                <a16:creationId xmlns:a16="http://schemas.microsoft.com/office/drawing/2014/main" id="{BECF5428-1112-4919-85CF-1266FA07E04E}"/>
              </a:ext>
            </a:extLst>
          </p:cNvPr>
          <p:cNvSpPr>
            <a:spLocks noGrp="1"/>
          </p:cNvSpPr>
          <p:nvPr>
            <p:ph type="ftr" sz="quarter" idx="11"/>
          </p:nvPr>
        </p:nvSpPr>
        <p:spPr/>
        <p:txBody>
          <a:bodyPr/>
          <a:lstStyle>
            <a:lvl1pPr>
              <a:defRPr/>
            </a:lvl1pPr>
          </a:lstStyle>
          <a:p>
            <a:pPr>
              <a:defRPr/>
            </a:pPr>
            <a:endParaRPr lang="de-DE"/>
          </a:p>
        </p:txBody>
      </p:sp>
      <p:sp>
        <p:nvSpPr>
          <p:cNvPr id="6" name="Foliennummernplatzhalter 5">
            <a:extLst>
              <a:ext uri="{FF2B5EF4-FFF2-40B4-BE49-F238E27FC236}">
                <a16:creationId xmlns:a16="http://schemas.microsoft.com/office/drawing/2014/main" id="{CDCD9D72-008C-46AD-AF7F-511F35639400}"/>
              </a:ext>
            </a:extLst>
          </p:cNvPr>
          <p:cNvSpPr>
            <a:spLocks noGrp="1"/>
          </p:cNvSpPr>
          <p:nvPr>
            <p:ph type="sldNum" sz="quarter" idx="12"/>
          </p:nvPr>
        </p:nvSpPr>
        <p:spPr/>
        <p:txBody>
          <a:bodyPr/>
          <a:lstStyle>
            <a:lvl1pPr>
              <a:defRPr/>
            </a:lvl1pPr>
          </a:lstStyle>
          <a:p>
            <a:pPr>
              <a:defRPr/>
            </a:pPr>
            <a:fld id="{05D9A082-531F-471E-BFC8-22F1C7731387}" type="slidenum">
              <a:rPr lang="de-DE" altLang="en-US"/>
              <a:pPr>
                <a:defRPr/>
              </a:pPr>
              <a:t>‹#›</a:t>
            </a:fld>
            <a:endParaRPr lang="de-DE" altLang="en-US"/>
          </a:p>
        </p:txBody>
      </p:sp>
    </p:spTree>
    <p:extLst>
      <p:ext uri="{BB962C8B-B14F-4D97-AF65-F5344CB8AC3E}">
        <p14:creationId xmlns:p14="http://schemas.microsoft.com/office/powerpoint/2010/main" val="2378883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3">
            <a:extLst>
              <a:ext uri="{FF2B5EF4-FFF2-40B4-BE49-F238E27FC236}">
                <a16:creationId xmlns:a16="http://schemas.microsoft.com/office/drawing/2014/main" id="{2A36B6EC-0F32-4E56-8A6E-829E4A047603}"/>
              </a:ext>
            </a:extLst>
          </p:cNvPr>
          <p:cNvSpPr>
            <a:spLocks noGrp="1"/>
          </p:cNvSpPr>
          <p:nvPr>
            <p:ph type="dt" sz="half" idx="10"/>
          </p:nvPr>
        </p:nvSpPr>
        <p:spPr/>
        <p:txBody>
          <a:bodyPr/>
          <a:lstStyle>
            <a:lvl1pPr>
              <a:defRPr/>
            </a:lvl1pPr>
          </a:lstStyle>
          <a:p>
            <a:pPr>
              <a:defRPr/>
            </a:pPr>
            <a:fld id="{E776270B-D2B7-4DED-ACFD-614E7FA58EEB}" type="datetimeFigureOut">
              <a:rPr lang="de-DE"/>
              <a:pPr>
                <a:defRPr/>
              </a:pPr>
              <a:t>18.04.2025</a:t>
            </a:fld>
            <a:endParaRPr lang="de-DE"/>
          </a:p>
        </p:txBody>
      </p:sp>
      <p:sp>
        <p:nvSpPr>
          <p:cNvPr id="6" name="Fußzeilenplatzhalter 4">
            <a:extLst>
              <a:ext uri="{FF2B5EF4-FFF2-40B4-BE49-F238E27FC236}">
                <a16:creationId xmlns:a16="http://schemas.microsoft.com/office/drawing/2014/main" id="{59DD4805-89B5-4E42-BFCB-80C284FDB685}"/>
              </a:ext>
            </a:extLst>
          </p:cNvPr>
          <p:cNvSpPr>
            <a:spLocks noGrp="1"/>
          </p:cNvSpPr>
          <p:nvPr>
            <p:ph type="ftr" sz="quarter" idx="11"/>
          </p:nvPr>
        </p:nvSpPr>
        <p:spPr/>
        <p:txBody>
          <a:bodyPr/>
          <a:lstStyle>
            <a:lvl1pPr>
              <a:defRPr/>
            </a:lvl1pPr>
          </a:lstStyle>
          <a:p>
            <a:pPr>
              <a:defRPr/>
            </a:pPr>
            <a:endParaRPr lang="de-DE"/>
          </a:p>
        </p:txBody>
      </p:sp>
      <p:sp>
        <p:nvSpPr>
          <p:cNvPr id="7" name="Foliennummernplatzhalter 5">
            <a:extLst>
              <a:ext uri="{FF2B5EF4-FFF2-40B4-BE49-F238E27FC236}">
                <a16:creationId xmlns:a16="http://schemas.microsoft.com/office/drawing/2014/main" id="{FBBED210-EDFA-4634-B0E3-70DFBFB58EC8}"/>
              </a:ext>
            </a:extLst>
          </p:cNvPr>
          <p:cNvSpPr>
            <a:spLocks noGrp="1"/>
          </p:cNvSpPr>
          <p:nvPr>
            <p:ph type="sldNum" sz="quarter" idx="12"/>
          </p:nvPr>
        </p:nvSpPr>
        <p:spPr/>
        <p:txBody>
          <a:bodyPr/>
          <a:lstStyle>
            <a:lvl1pPr>
              <a:defRPr/>
            </a:lvl1pPr>
          </a:lstStyle>
          <a:p>
            <a:pPr>
              <a:defRPr/>
            </a:pPr>
            <a:fld id="{C6333258-437B-4D37-AF77-9BD5FE21540B}" type="slidenum">
              <a:rPr lang="de-DE" altLang="en-US"/>
              <a:pPr>
                <a:defRPr/>
              </a:pPr>
              <a:t>‹#›</a:t>
            </a:fld>
            <a:endParaRPr lang="de-DE" altLang="en-US"/>
          </a:p>
        </p:txBody>
      </p:sp>
    </p:spTree>
    <p:extLst>
      <p:ext uri="{BB962C8B-B14F-4D97-AF65-F5344CB8AC3E}">
        <p14:creationId xmlns:p14="http://schemas.microsoft.com/office/powerpoint/2010/main" val="831648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3">
            <a:extLst>
              <a:ext uri="{FF2B5EF4-FFF2-40B4-BE49-F238E27FC236}">
                <a16:creationId xmlns:a16="http://schemas.microsoft.com/office/drawing/2014/main" id="{AF548DB3-2C0F-41F8-B7BE-16186C670402}"/>
              </a:ext>
            </a:extLst>
          </p:cNvPr>
          <p:cNvSpPr>
            <a:spLocks noGrp="1"/>
          </p:cNvSpPr>
          <p:nvPr>
            <p:ph type="dt" sz="half" idx="10"/>
          </p:nvPr>
        </p:nvSpPr>
        <p:spPr/>
        <p:txBody>
          <a:bodyPr/>
          <a:lstStyle>
            <a:lvl1pPr>
              <a:defRPr/>
            </a:lvl1pPr>
          </a:lstStyle>
          <a:p>
            <a:pPr>
              <a:defRPr/>
            </a:pPr>
            <a:fld id="{DD770FD9-C5D4-46E4-820C-0CC77CC29E38}" type="datetimeFigureOut">
              <a:rPr lang="de-DE"/>
              <a:pPr>
                <a:defRPr/>
              </a:pPr>
              <a:t>18.04.2025</a:t>
            </a:fld>
            <a:endParaRPr lang="de-DE"/>
          </a:p>
        </p:txBody>
      </p:sp>
      <p:sp>
        <p:nvSpPr>
          <p:cNvPr id="8" name="Fußzeilenplatzhalter 4">
            <a:extLst>
              <a:ext uri="{FF2B5EF4-FFF2-40B4-BE49-F238E27FC236}">
                <a16:creationId xmlns:a16="http://schemas.microsoft.com/office/drawing/2014/main" id="{B11D344B-FEEC-4F75-9E47-213C91861271}"/>
              </a:ext>
            </a:extLst>
          </p:cNvPr>
          <p:cNvSpPr>
            <a:spLocks noGrp="1"/>
          </p:cNvSpPr>
          <p:nvPr>
            <p:ph type="ftr" sz="quarter" idx="11"/>
          </p:nvPr>
        </p:nvSpPr>
        <p:spPr/>
        <p:txBody>
          <a:bodyPr/>
          <a:lstStyle>
            <a:lvl1pPr>
              <a:defRPr/>
            </a:lvl1pPr>
          </a:lstStyle>
          <a:p>
            <a:pPr>
              <a:defRPr/>
            </a:pPr>
            <a:endParaRPr lang="de-DE"/>
          </a:p>
        </p:txBody>
      </p:sp>
      <p:sp>
        <p:nvSpPr>
          <p:cNvPr id="9" name="Foliennummernplatzhalter 5">
            <a:extLst>
              <a:ext uri="{FF2B5EF4-FFF2-40B4-BE49-F238E27FC236}">
                <a16:creationId xmlns:a16="http://schemas.microsoft.com/office/drawing/2014/main" id="{F47CF18B-0FF2-4931-B2FC-92FF9626A985}"/>
              </a:ext>
            </a:extLst>
          </p:cNvPr>
          <p:cNvSpPr>
            <a:spLocks noGrp="1"/>
          </p:cNvSpPr>
          <p:nvPr>
            <p:ph type="sldNum" sz="quarter" idx="12"/>
          </p:nvPr>
        </p:nvSpPr>
        <p:spPr/>
        <p:txBody>
          <a:bodyPr/>
          <a:lstStyle>
            <a:lvl1pPr>
              <a:defRPr/>
            </a:lvl1pPr>
          </a:lstStyle>
          <a:p>
            <a:pPr>
              <a:defRPr/>
            </a:pPr>
            <a:fld id="{4F512DC3-D004-4362-B77F-6BBE3C550411}" type="slidenum">
              <a:rPr lang="de-DE" altLang="en-US"/>
              <a:pPr>
                <a:defRPr/>
              </a:pPr>
              <a:t>‹#›</a:t>
            </a:fld>
            <a:endParaRPr lang="de-DE" altLang="en-US"/>
          </a:p>
        </p:txBody>
      </p:sp>
    </p:spTree>
    <p:extLst>
      <p:ext uri="{BB962C8B-B14F-4D97-AF65-F5344CB8AC3E}">
        <p14:creationId xmlns:p14="http://schemas.microsoft.com/office/powerpoint/2010/main" val="4069272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3">
            <a:extLst>
              <a:ext uri="{FF2B5EF4-FFF2-40B4-BE49-F238E27FC236}">
                <a16:creationId xmlns:a16="http://schemas.microsoft.com/office/drawing/2014/main" id="{044EAC1E-1DE8-466F-B615-EA791B9FA16B}"/>
              </a:ext>
            </a:extLst>
          </p:cNvPr>
          <p:cNvSpPr>
            <a:spLocks noGrp="1"/>
          </p:cNvSpPr>
          <p:nvPr>
            <p:ph type="dt" sz="half" idx="10"/>
          </p:nvPr>
        </p:nvSpPr>
        <p:spPr/>
        <p:txBody>
          <a:bodyPr/>
          <a:lstStyle>
            <a:lvl1pPr>
              <a:defRPr/>
            </a:lvl1pPr>
          </a:lstStyle>
          <a:p>
            <a:pPr>
              <a:defRPr/>
            </a:pPr>
            <a:fld id="{F72B0268-BAAB-45DB-86D5-653479D089AD}" type="datetimeFigureOut">
              <a:rPr lang="de-DE"/>
              <a:pPr>
                <a:defRPr/>
              </a:pPr>
              <a:t>18.04.2025</a:t>
            </a:fld>
            <a:endParaRPr lang="de-DE"/>
          </a:p>
        </p:txBody>
      </p:sp>
      <p:sp>
        <p:nvSpPr>
          <p:cNvPr id="4" name="Fußzeilenplatzhalter 4">
            <a:extLst>
              <a:ext uri="{FF2B5EF4-FFF2-40B4-BE49-F238E27FC236}">
                <a16:creationId xmlns:a16="http://schemas.microsoft.com/office/drawing/2014/main" id="{B8F6EAAC-6C13-4921-BF88-92F8882DA2E9}"/>
              </a:ext>
            </a:extLst>
          </p:cNvPr>
          <p:cNvSpPr>
            <a:spLocks noGrp="1"/>
          </p:cNvSpPr>
          <p:nvPr>
            <p:ph type="ftr" sz="quarter" idx="11"/>
          </p:nvPr>
        </p:nvSpPr>
        <p:spPr/>
        <p:txBody>
          <a:bodyPr/>
          <a:lstStyle>
            <a:lvl1pPr>
              <a:defRPr/>
            </a:lvl1pPr>
          </a:lstStyle>
          <a:p>
            <a:pPr>
              <a:defRPr/>
            </a:pPr>
            <a:endParaRPr lang="de-DE"/>
          </a:p>
        </p:txBody>
      </p:sp>
      <p:sp>
        <p:nvSpPr>
          <p:cNvPr id="5" name="Foliennummernplatzhalter 5">
            <a:extLst>
              <a:ext uri="{FF2B5EF4-FFF2-40B4-BE49-F238E27FC236}">
                <a16:creationId xmlns:a16="http://schemas.microsoft.com/office/drawing/2014/main" id="{D626329B-22CC-46FC-8AA4-756D69650213}"/>
              </a:ext>
            </a:extLst>
          </p:cNvPr>
          <p:cNvSpPr>
            <a:spLocks noGrp="1"/>
          </p:cNvSpPr>
          <p:nvPr>
            <p:ph type="sldNum" sz="quarter" idx="12"/>
          </p:nvPr>
        </p:nvSpPr>
        <p:spPr/>
        <p:txBody>
          <a:bodyPr/>
          <a:lstStyle>
            <a:lvl1pPr>
              <a:defRPr/>
            </a:lvl1pPr>
          </a:lstStyle>
          <a:p>
            <a:pPr>
              <a:defRPr/>
            </a:pPr>
            <a:fld id="{7B5310B6-F3A9-44C1-8177-526D588C3A68}" type="slidenum">
              <a:rPr lang="de-DE" altLang="en-US"/>
              <a:pPr>
                <a:defRPr/>
              </a:pPr>
              <a:t>‹#›</a:t>
            </a:fld>
            <a:endParaRPr lang="de-DE" altLang="en-US"/>
          </a:p>
        </p:txBody>
      </p:sp>
    </p:spTree>
    <p:extLst>
      <p:ext uri="{BB962C8B-B14F-4D97-AF65-F5344CB8AC3E}">
        <p14:creationId xmlns:p14="http://schemas.microsoft.com/office/powerpoint/2010/main" val="3764464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a:extLst>
              <a:ext uri="{FF2B5EF4-FFF2-40B4-BE49-F238E27FC236}">
                <a16:creationId xmlns:a16="http://schemas.microsoft.com/office/drawing/2014/main" id="{C78CEF8B-8785-4709-BACB-3D95B3098E13}"/>
              </a:ext>
            </a:extLst>
          </p:cNvPr>
          <p:cNvSpPr>
            <a:spLocks noGrp="1"/>
          </p:cNvSpPr>
          <p:nvPr>
            <p:ph type="dt" sz="half" idx="10"/>
          </p:nvPr>
        </p:nvSpPr>
        <p:spPr/>
        <p:txBody>
          <a:bodyPr/>
          <a:lstStyle>
            <a:lvl1pPr>
              <a:defRPr/>
            </a:lvl1pPr>
          </a:lstStyle>
          <a:p>
            <a:pPr>
              <a:defRPr/>
            </a:pPr>
            <a:fld id="{23B6FF15-6CBF-45BB-86D7-D5FB51E36331}" type="datetimeFigureOut">
              <a:rPr lang="de-DE"/>
              <a:pPr>
                <a:defRPr/>
              </a:pPr>
              <a:t>18.04.2025</a:t>
            </a:fld>
            <a:endParaRPr lang="de-DE"/>
          </a:p>
        </p:txBody>
      </p:sp>
      <p:sp>
        <p:nvSpPr>
          <p:cNvPr id="3" name="Fußzeilenplatzhalter 4">
            <a:extLst>
              <a:ext uri="{FF2B5EF4-FFF2-40B4-BE49-F238E27FC236}">
                <a16:creationId xmlns:a16="http://schemas.microsoft.com/office/drawing/2014/main" id="{4EBE7F39-A9DE-44DD-9525-570975C29383}"/>
              </a:ext>
            </a:extLst>
          </p:cNvPr>
          <p:cNvSpPr>
            <a:spLocks noGrp="1"/>
          </p:cNvSpPr>
          <p:nvPr>
            <p:ph type="ftr" sz="quarter" idx="11"/>
          </p:nvPr>
        </p:nvSpPr>
        <p:spPr/>
        <p:txBody>
          <a:bodyPr/>
          <a:lstStyle>
            <a:lvl1pPr>
              <a:defRPr/>
            </a:lvl1pPr>
          </a:lstStyle>
          <a:p>
            <a:pPr>
              <a:defRPr/>
            </a:pPr>
            <a:endParaRPr lang="de-DE"/>
          </a:p>
        </p:txBody>
      </p:sp>
      <p:sp>
        <p:nvSpPr>
          <p:cNvPr id="4" name="Foliennummernplatzhalter 5">
            <a:extLst>
              <a:ext uri="{FF2B5EF4-FFF2-40B4-BE49-F238E27FC236}">
                <a16:creationId xmlns:a16="http://schemas.microsoft.com/office/drawing/2014/main" id="{98B7B88A-0AAC-40D8-9A7F-E47CF3CA28DD}"/>
              </a:ext>
            </a:extLst>
          </p:cNvPr>
          <p:cNvSpPr>
            <a:spLocks noGrp="1"/>
          </p:cNvSpPr>
          <p:nvPr>
            <p:ph type="sldNum" sz="quarter" idx="12"/>
          </p:nvPr>
        </p:nvSpPr>
        <p:spPr/>
        <p:txBody>
          <a:bodyPr/>
          <a:lstStyle>
            <a:lvl1pPr>
              <a:defRPr/>
            </a:lvl1pPr>
          </a:lstStyle>
          <a:p>
            <a:pPr>
              <a:defRPr/>
            </a:pPr>
            <a:fld id="{875BC028-A19E-45B6-90AA-5926F0563B69}" type="slidenum">
              <a:rPr lang="de-DE" altLang="en-US"/>
              <a:pPr>
                <a:defRPr/>
              </a:pPr>
              <a:t>‹#›</a:t>
            </a:fld>
            <a:endParaRPr lang="de-DE" altLang="en-US"/>
          </a:p>
        </p:txBody>
      </p:sp>
    </p:spTree>
    <p:extLst>
      <p:ext uri="{BB962C8B-B14F-4D97-AF65-F5344CB8AC3E}">
        <p14:creationId xmlns:p14="http://schemas.microsoft.com/office/powerpoint/2010/main" val="2315953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3">
            <a:extLst>
              <a:ext uri="{FF2B5EF4-FFF2-40B4-BE49-F238E27FC236}">
                <a16:creationId xmlns:a16="http://schemas.microsoft.com/office/drawing/2014/main" id="{B2538B63-E660-40ED-8D78-29EAD626084C}"/>
              </a:ext>
            </a:extLst>
          </p:cNvPr>
          <p:cNvSpPr>
            <a:spLocks noGrp="1"/>
          </p:cNvSpPr>
          <p:nvPr>
            <p:ph type="dt" sz="half" idx="10"/>
          </p:nvPr>
        </p:nvSpPr>
        <p:spPr/>
        <p:txBody>
          <a:bodyPr/>
          <a:lstStyle>
            <a:lvl1pPr>
              <a:defRPr/>
            </a:lvl1pPr>
          </a:lstStyle>
          <a:p>
            <a:pPr>
              <a:defRPr/>
            </a:pPr>
            <a:fld id="{52DF0C95-12E4-47A0-A5B1-F8C991434A73}" type="datetimeFigureOut">
              <a:rPr lang="de-DE"/>
              <a:pPr>
                <a:defRPr/>
              </a:pPr>
              <a:t>18.04.2025</a:t>
            </a:fld>
            <a:endParaRPr lang="de-DE"/>
          </a:p>
        </p:txBody>
      </p:sp>
      <p:sp>
        <p:nvSpPr>
          <p:cNvPr id="6" name="Fußzeilenplatzhalter 4">
            <a:extLst>
              <a:ext uri="{FF2B5EF4-FFF2-40B4-BE49-F238E27FC236}">
                <a16:creationId xmlns:a16="http://schemas.microsoft.com/office/drawing/2014/main" id="{E2D4235A-0D6C-4FBF-BB2A-E00175831E14}"/>
              </a:ext>
            </a:extLst>
          </p:cNvPr>
          <p:cNvSpPr>
            <a:spLocks noGrp="1"/>
          </p:cNvSpPr>
          <p:nvPr>
            <p:ph type="ftr" sz="quarter" idx="11"/>
          </p:nvPr>
        </p:nvSpPr>
        <p:spPr/>
        <p:txBody>
          <a:bodyPr/>
          <a:lstStyle>
            <a:lvl1pPr>
              <a:defRPr/>
            </a:lvl1pPr>
          </a:lstStyle>
          <a:p>
            <a:pPr>
              <a:defRPr/>
            </a:pPr>
            <a:endParaRPr lang="de-DE"/>
          </a:p>
        </p:txBody>
      </p:sp>
      <p:sp>
        <p:nvSpPr>
          <p:cNvPr id="7" name="Foliennummernplatzhalter 5">
            <a:extLst>
              <a:ext uri="{FF2B5EF4-FFF2-40B4-BE49-F238E27FC236}">
                <a16:creationId xmlns:a16="http://schemas.microsoft.com/office/drawing/2014/main" id="{6E02D72B-E561-4F6D-8BF9-D2FB5993EA56}"/>
              </a:ext>
            </a:extLst>
          </p:cNvPr>
          <p:cNvSpPr>
            <a:spLocks noGrp="1"/>
          </p:cNvSpPr>
          <p:nvPr>
            <p:ph type="sldNum" sz="quarter" idx="12"/>
          </p:nvPr>
        </p:nvSpPr>
        <p:spPr/>
        <p:txBody>
          <a:bodyPr/>
          <a:lstStyle>
            <a:lvl1pPr>
              <a:defRPr/>
            </a:lvl1pPr>
          </a:lstStyle>
          <a:p>
            <a:pPr>
              <a:defRPr/>
            </a:pPr>
            <a:fld id="{CFF47B22-A843-472D-881C-1200F94FEAC8}" type="slidenum">
              <a:rPr lang="de-DE" altLang="en-US"/>
              <a:pPr>
                <a:defRPr/>
              </a:pPr>
              <a:t>‹#›</a:t>
            </a:fld>
            <a:endParaRPr lang="de-DE" altLang="en-US"/>
          </a:p>
        </p:txBody>
      </p:sp>
    </p:spTree>
    <p:extLst>
      <p:ext uri="{BB962C8B-B14F-4D97-AF65-F5344CB8AC3E}">
        <p14:creationId xmlns:p14="http://schemas.microsoft.com/office/powerpoint/2010/main" val="3099327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3">
            <a:extLst>
              <a:ext uri="{FF2B5EF4-FFF2-40B4-BE49-F238E27FC236}">
                <a16:creationId xmlns:a16="http://schemas.microsoft.com/office/drawing/2014/main" id="{18FE5A0F-6812-4514-A7DE-C1DACCD2942A}"/>
              </a:ext>
            </a:extLst>
          </p:cNvPr>
          <p:cNvSpPr>
            <a:spLocks noGrp="1"/>
          </p:cNvSpPr>
          <p:nvPr>
            <p:ph type="dt" sz="half" idx="10"/>
          </p:nvPr>
        </p:nvSpPr>
        <p:spPr/>
        <p:txBody>
          <a:bodyPr/>
          <a:lstStyle>
            <a:lvl1pPr>
              <a:defRPr/>
            </a:lvl1pPr>
          </a:lstStyle>
          <a:p>
            <a:pPr>
              <a:defRPr/>
            </a:pPr>
            <a:fld id="{FA52235E-2FB8-451C-B759-CC519C3C6F5F}" type="datetimeFigureOut">
              <a:rPr lang="de-DE"/>
              <a:pPr>
                <a:defRPr/>
              </a:pPr>
              <a:t>18.04.2025</a:t>
            </a:fld>
            <a:endParaRPr lang="de-DE"/>
          </a:p>
        </p:txBody>
      </p:sp>
      <p:sp>
        <p:nvSpPr>
          <p:cNvPr id="6" name="Fußzeilenplatzhalter 4">
            <a:extLst>
              <a:ext uri="{FF2B5EF4-FFF2-40B4-BE49-F238E27FC236}">
                <a16:creationId xmlns:a16="http://schemas.microsoft.com/office/drawing/2014/main" id="{0DDF975B-AC2D-43EB-99F7-48C0C94DF5C7}"/>
              </a:ext>
            </a:extLst>
          </p:cNvPr>
          <p:cNvSpPr>
            <a:spLocks noGrp="1"/>
          </p:cNvSpPr>
          <p:nvPr>
            <p:ph type="ftr" sz="quarter" idx="11"/>
          </p:nvPr>
        </p:nvSpPr>
        <p:spPr/>
        <p:txBody>
          <a:bodyPr/>
          <a:lstStyle>
            <a:lvl1pPr>
              <a:defRPr/>
            </a:lvl1pPr>
          </a:lstStyle>
          <a:p>
            <a:pPr>
              <a:defRPr/>
            </a:pPr>
            <a:endParaRPr lang="de-DE"/>
          </a:p>
        </p:txBody>
      </p:sp>
      <p:sp>
        <p:nvSpPr>
          <p:cNvPr id="7" name="Foliennummernplatzhalter 5">
            <a:extLst>
              <a:ext uri="{FF2B5EF4-FFF2-40B4-BE49-F238E27FC236}">
                <a16:creationId xmlns:a16="http://schemas.microsoft.com/office/drawing/2014/main" id="{A21C824C-468F-4A09-AA04-99D175CF9BA6}"/>
              </a:ext>
            </a:extLst>
          </p:cNvPr>
          <p:cNvSpPr>
            <a:spLocks noGrp="1"/>
          </p:cNvSpPr>
          <p:nvPr>
            <p:ph type="sldNum" sz="quarter" idx="12"/>
          </p:nvPr>
        </p:nvSpPr>
        <p:spPr/>
        <p:txBody>
          <a:bodyPr/>
          <a:lstStyle>
            <a:lvl1pPr>
              <a:defRPr/>
            </a:lvl1pPr>
          </a:lstStyle>
          <a:p>
            <a:pPr>
              <a:defRPr/>
            </a:pPr>
            <a:fld id="{F1FBD8E6-23BA-4777-8F8E-B4945683D49A}" type="slidenum">
              <a:rPr lang="de-DE" altLang="en-US"/>
              <a:pPr>
                <a:defRPr/>
              </a:pPr>
              <a:t>‹#›</a:t>
            </a:fld>
            <a:endParaRPr lang="de-DE" altLang="en-US"/>
          </a:p>
        </p:txBody>
      </p:sp>
    </p:spTree>
    <p:extLst>
      <p:ext uri="{BB962C8B-B14F-4D97-AF65-F5344CB8AC3E}">
        <p14:creationId xmlns:p14="http://schemas.microsoft.com/office/powerpoint/2010/main" val="1097576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elplatzhalter 1">
            <a:extLst>
              <a:ext uri="{FF2B5EF4-FFF2-40B4-BE49-F238E27FC236}">
                <a16:creationId xmlns:a16="http://schemas.microsoft.com/office/drawing/2014/main" id="{DD506574-52C4-4D6A-BA45-D7EB52B03B3B}"/>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en-US"/>
              <a:t>Titelmasterformat durch Klicken bearbeiten</a:t>
            </a:r>
          </a:p>
        </p:txBody>
      </p:sp>
      <p:sp>
        <p:nvSpPr>
          <p:cNvPr id="1027" name="Textplatzhalter 2">
            <a:extLst>
              <a:ext uri="{FF2B5EF4-FFF2-40B4-BE49-F238E27FC236}">
                <a16:creationId xmlns:a16="http://schemas.microsoft.com/office/drawing/2014/main" id="{26F1C355-0D9F-4D7E-9E37-380557C5539D}"/>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en-US"/>
              <a:t>Textmasterformate durch Klicken bearbeiten</a:t>
            </a:r>
          </a:p>
          <a:p>
            <a:pPr lvl="1"/>
            <a:r>
              <a:rPr lang="de-DE" altLang="en-US"/>
              <a:t>Zweite Ebene</a:t>
            </a:r>
          </a:p>
          <a:p>
            <a:pPr lvl="2"/>
            <a:r>
              <a:rPr lang="de-DE" altLang="en-US"/>
              <a:t>Dritte Ebene</a:t>
            </a:r>
          </a:p>
          <a:p>
            <a:pPr lvl="3"/>
            <a:r>
              <a:rPr lang="de-DE" altLang="en-US"/>
              <a:t>Vierte Ebene</a:t>
            </a:r>
          </a:p>
          <a:p>
            <a:pPr lvl="4"/>
            <a:r>
              <a:rPr lang="de-DE" altLang="en-US"/>
              <a:t>Fünfte Ebene</a:t>
            </a:r>
          </a:p>
        </p:txBody>
      </p:sp>
      <p:sp>
        <p:nvSpPr>
          <p:cNvPr id="4" name="Datumsplatzhalter 3">
            <a:extLst>
              <a:ext uri="{FF2B5EF4-FFF2-40B4-BE49-F238E27FC236}">
                <a16:creationId xmlns:a16="http://schemas.microsoft.com/office/drawing/2014/main" id="{026B2F6E-878A-4626-BCC4-CBC42B2D77F3}"/>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14BE5529-6DFF-4F0B-BE66-FEDC97E3B639}" type="datetimeFigureOut">
              <a:rPr lang="de-DE"/>
              <a:pPr>
                <a:defRPr/>
              </a:pPr>
              <a:t>18.04.2025</a:t>
            </a:fld>
            <a:endParaRPr lang="de-DE"/>
          </a:p>
        </p:txBody>
      </p:sp>
      <p:sp>
        <p:nvSpPr>
          <p:cNvPr id="5" name="Fußzeilenplatzhalter 4">
            <a:extLst>
              <a:ext uri="{FF2B5EF4-FFF2-40B4-BE49-F238E27FC236}">
                <a16:creationId xmlns:a16="http://schemas.microsoft.com/office/drawing/2014/main" id="{2085AF3B-6FED-4EAA-BFC2-902649B40F6C}"/>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de-DE"/>
          </a:p>
        </p:txBody>
      </p:sp>
      <p:sp>
        <p:nvSpPr>
          <p:cNvPr id="6" name="Foliennummernplatzhalter 5">
            <a:extLst>
              <a:ext uri="{FF2B5EF4-FFF2-40B4-BE49-F238E27FC236}">
                <a16:creationId xmlns:a16="http://schemas.microsoft.com/office/drawing/2014/main" id="{DFA1533D-083E-4790-AD2E-9ED4A6D02083}"/>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C0AD3350-202E-419E-8F89-8759CFC27D2F}" type="slidenum">
              <a:rPr lang="de-DE" altLang="en-US"/>
              <a:pPr>
                <a:defRPr/>
              </a:pPr>
              <a:t>‹#›</a:t>
            </a:fld>
            <a:endParaRPr lang="de-DE"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3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41.png"/><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6.emf"/><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45.png"/><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48.png"/><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51.png"/><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5.png"/><Relationship Id="rId7" Type="http://schemas.microsoft.com/office/2007/relationships/hdphoto" Target="../media/hdphoto4.wdp"/><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microsoft.com/office/2007/relationships/hdphoto" Target="../media/hdphoto3.wdp"/></Relationships>
</file>

<file path=ppt/slides/_rels/slide2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59.jpeg"/></Relationships>
</file>

<file path=ppt/slides/_rels/slide2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2.png"/><Relationship Id="rId7" Type="http://schemas.microsoft.com/office/2007/relationships/hdphoto" Target="../media/hdphoto5.wdp"/><Relationship Id="rId12" Type="http://schemas.openxmlformats.org/officeDocument/2006/relationships/image" Target="../media/image12.pn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64.png"/><Relationship Id="rId11" Type="http://schemas.microsoft.com/office/2007/relationships/hdphoto" Target="../media/hdphoto7.wdp"/><Relationship Id="rId5" Type="http://schemas.openxmlformats.org/officeDocument/2006/relationships/image" Target="../media/image63.png"/><Relationship Id="rId10" Type="http://schemas.openxmlformats.org/officeDocument/2006/relationships/image" Target="../media/image66.png"/><Relationship Id="rId4" Type="http://schemas.openxmlformats.org/officeDocument/2006/relationships/image" Target="../media/image9.png"/><Relationship Id="rId9" Type="http://schemas.microsoft.com/office/2007/relationships/hdphoto" Target="../media/hdphoto6.wdp"/></Relationships>
</file>

<file path=ppt/slides/_rels/slide2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mailto:holger@litbed.lt" TargetMode="External"/><Relationship Id="rId7" Type="http://schemas.openxmlformats.org/officeDocument/2006/relationships/image" Target="../media/image68.jpe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hyperlink" Target="mailto:kristina@litbed.lt" TargetMode="External"/><Relationship Id="rId5" Type="http://schemas.openxmlformats.org/officeDocument/2006/relationships/image" Target="../media/image67.jpeg"/><Relationship Id="rId4" Type="http://schemas.openxmlformats.org/officeDocument/2006/relationships/hyperlink" Target="mailto:claudia.pflimpfl@baerenschlaf.de" TargetMode="External"/></Relationships>
</file>

<file path=ppt/slides/_rels/slide28.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78.png"/><Relationship Id="rId3" Type="http://schemas.openxmlformats.org/officeDocument/2006/relationships/image" Target="../media/image70.png"/><Relationship Id="rId7" Type="http://schemas.openxmlformats.org/officeDocument/2006/relationships/image" Target="../media/image74.png"/><Relationship Id="rId12" Type="http://schemas.openxmlformats.org/officeDocument/2006/relationships/image" Target="../media/image77.png"/><Relationship Id="rId2" Type="http://schemas.openxmlformats.org/officeDocument/2006/relationships/image" Target="../media/image69.png"/><Relationship Id="rId1" Type="http://schemas.openxmlformats.org/officeDocument/2006/relationships/slideLayout" Target="../slideLayouts/slideLayout2.xml"/><Relationship Id="rId6" Type="http://schemas.openxmlformats.org/officeDocument/2006/relationships/image" Target="../media/image73.png"/><Relationship Id="rId11" Type="http://schemas.openxmlformats.org/officeDocument/2006/relationships/image" Target="../media/image76.png"/><Relationship Id="rId5" Type="http://schemas.openxmlformats.org/officeDocument/2006/relationships/image" Target="../media/image72.png"/><Relationship Id="rId15" Type="http://schemas.openxmlformats.org/officeDocument/2006/relationships/image" Target="../media/image12.png"/><Relationship Id="rId10" Type="http://schemas.openxmlformats.org/officeDocument/2006/relationships/image" Target="../media/image75.png"/><Relationship Id="rId4" Type="http://schemas.openxmlformats.org/officeDocument/2006/relationships/image" Target="../media/image71.png"/><Relationship Id="rId9" Type="http://schemas.openxmlformats.org/officeDocument/2006/relationships/image" Target="../media/image6.png"/><Relationship Id="rId1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2.png"/><Relationship Id="rId5" Type="http://schemas.microsoft.com/office/2007/relationships/hdphoto" Target="../media/hdphoto1.wdp"/><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el 10">
            <a:extLst>
              <a:ext uri="{FF2B5EF4-FFF2-40B4-BE49-F238E27FC236}">
                <a16:creationId xmlns:a16="http://schemas.microsoft.com/office/drawing/2014/main" id="{7CF83151-FABB-47E4-88C1-DC0BFFA1DFB1}"/>
              </a:ext>
            </a:extLst>
          </p:cNvPr>
          <p:cNvSpPr>
            <a:spLocks noGrp="1"/>
          </p:cNvSpPr>
          <p:nvPr>
            <p:ph type="title"/>
          </p:nvPr>
        </p:nvSpPr>
        <p:spPr/>
        <p:txBody>
          <a:bodyPr/>
          <a:lstStyle/>
          <a:p>
            <a:endParaRPr lang="en-US" altLang="en-US" dirty="0"/>
          </a:p>
        </p:txBody>
      </p:sp>
      <p:pic>
        <p:nvPicPr>
          <p:cNvPr id="2052" name="Grafik 4">
            <a:extLst>
              <a:ext uri="{FF2B5EF4-FFF2-40B4-BE49-F238E27FC236}">
                <a16:creationId xmlns:a16="http://schemas.microsoft.com/office/drawing/2014/main" id="{3EBA0A55-ACF4-4ADE-AE65-F86B7D6EA7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90488"/>
            <a:ext cx="9144000"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2E24DDCE-1DCB-9E17-3009-A297BF54BAE0}"/>
              </a:ext>
            </a:extLst>
          </p:cNvPr>
          <p:cNvPicPr>
            <a:picLocks noChangeAspect="1"/>
          </p:cNvPicPr>
          <p:nvPr/>
        </p:nvPicPr>
        <p:blipFill>
          <a:blip r:embed="rId3"/>
          <a:stretch>
            <a:fillRect/>
          </a:stretch>
        </p:blipFill>
        <p:spPr>
          <a:xfrm>
            <a:off x="9525" y="1617663"/>
            <a:ext cx="9144000" cy="460132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feld 4">
            <a:extLst>
              <a:ext uri="{FF2B5EF4-FFF2-40B4-BE49-F238E27FC236}">
                <a16:creationId xmlns:a16="http://schemas.microsoft.com/office/drawing/2014/main" id="{DAD92206-9165-41FF-AD17-F0B5835BA03C}"/>
              </a:ext>
            </a:extLst>
          </p:cNvPr>
          <p:cNvSpPr txBox="1">
            <a:spLocks noChangeArrowheads="1"/>
          </p:cNvSpPr>
          <p:nvPr/>
        </p:nvSpPr>
        <p:spPr bwMode="auto">
          <a:xfrm>
            <a:off x="611188" y="1614488"/>
            <a:ext cx="7273925" cy="461962"/>
          </a:xfrm>
          <a:prstGeom prst="rect">
            <a:avLst/>
          </a:prstGeom>
          <a:noFill/>
          <a:ln>
            <a:noFill/>
          </a:ln>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defRPr/>
            </a:pPr>
            <a:r>
              <a:rPr lang="en-US" altLang="en-US" sz="2400" b="1" dirty="0">
                <a:latin typeface="Arial" panose="020B0604020202020204" pitchFamily="34" charset="0"/>
              </a:rPr>
              <a:t>          SUSTAINABILITY AND CERTIFICATIONS   </a:t>
            </a:r>
            <a:endParaRPr lang="de-DE" altLang="en-US" sz="2400" i="1" dirty="0">
              <a:solidFill>
                <a:schemeClr val="tx1">
                  <a:lumMod val="75000"/>
                  <a:lumOff val="25000"/>
                </a:schemeClr>
              </a:solidFill>
              <a:latin typeface="Arial" panose="020B0604020202020204" pitchFamily="34" charset="0"/>
            </a:endParaRPr>
          </a:p>
        </p:txBody>
      </p:sp>
      <p:sp>
        <p:nvSpPr>
          <p:cNvPr id="12291" name="Textfeld 5">
            <a:extLst>
              <a:ext uri="{FF2B5EF4-FFF2-40B4-BE49-F238E27FC236}">
                <a16:creationId xmlns:a16="http://schemas.microsoft.com/office/drawing/2014/main" id="{E1A6E61F-5F81-4FF5-B602-B3AF863358A7}"/>
              </a:ext>
            </a:extLst>
          </p:cNvPr>
          <p:cNvSpPr txBox="1">
            <a:spLocks noChangeArrowheads="1"/>
          </p:cNvSpPr>
          <p:nvPr/>
        </p:nvSpPr>
        <p:spPr bwMode="auto">
          <a:xfrm>
            <a:off x="250825" y="4351338"/>
            <a:ext cx="8713788" cy="240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000">
                <a:latin typeface="Arial" panose="020B0604020202020204" pitchFamily="34" charset="0"/>
              </a:rPr>
              <a:t>The best mattress and bed base starts with the best materials. The quality of our  client`s sleep matters to us. That's why every original Bärenschlaf-International® mattress and bed base is made by hand from 100% certified  materials. No  no junk - ever. only the best materials are selected (to manufacture them). Since we are an environmentally conscious organization, our products are made from certificated materials to get the well-known excellent quality of the finished Bärenschlaf-International® bedding product.  We are passionate about our core values of creating a more natural environment and lessening exposure to unnecessary harmful chemicals while protecting our planet .Just best certified  purest materials, assembled with love to make products we're proud to sleep on. Our used materials are permanent controlled  and highly durable – so they do not have to been thrown into garbage for years . Our materials are environmentally-friendly and of course non-toxic. They are sustainable and recyclable . The steel wire wich  is used for our spring units is based on most durable , solid and sustainable raw steel . Our PES-fibre materials are made from 100% recycled pet bottles . All our foam materials and all of our textiles are Öko-Tex-Standard-100 certificated . Today our skillful team serves our customers worldwide . We believe good is never good, because better is always an expectation we place on ourselves. With this in mind, our team receive on-going training. New ideas and reports about sustainability and quality are  constantly added to our knowledge . We permanently improve and test our quality, productivity while processing our work . We are a customer oriented company and as a result we do not just manufacture, but we provide value added services as well. One of the many services we provide is product sourcing and development. This service has enabled many of our customers to source products economically and efficiently. Summarizing, we like to say: the joy in innovation, striving for perfection and quality, fair partnerships, market proximity and thinking in systems and terms are the cornerstones of our corporate policy.</a:t>
            </a:r>
            <a:endParaRPr lang="de-DE" altLang="en-US" sz="1000">
              <a:latin typeface="Arial" panose="020B0604020202020204" pitchFamily="34" charset="0"/>
            </a:endParaRPr>
          </a:p>
        </p:txBody>
      </p:sp>
      <p:sp>
        <p:nvSpPr>
          <p:cNvPr id="12292" name="Textfeld 6">
            <a:extLst>
              <a:ext uri="{FF2B5EF4-FFF2-40B4-BE49-F238E27FC236}">
                <a16:creationId xmlns:a16="http://schemas.microsoft.com/office/drawing/2014/main" id="{A678FDFB-7E92-41DD-8612-40D012F9C51A}"/>
              </a:ext>
            </a:extLst>
          </p:cNvPr>
          <p:cNvSpPr txBox="1">
            <a:spLocks noChangeArrowheads="1"/>
          </p:cNvSpPr>
          <p:nvPr/>
        </p:nvSpPr>
        <p:spPr bwMode="auto">
          <a:xfrm>
            <a:off x="452438" y="2032000"/>
            <a:ext cx="80660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de-DE" altLang="en-US" sz="1800">
                <a:latin typeface="Arial" panose="020B0604020202020204" pitchFamily="34" charset="0"/>
              </a:rPr>
              <a:t>highest quality bedding products are our passion–sustainability is our mission </a:t>
            </a:r>
          </a:p>
        </p:txBody>
      </p:sp>
      <p:pic>
        <p:nvPicPr>
          <p:cNvPr id="12293" name="Grafik 2">
            <a:extLst>
              <a:ext uri="{FF2B5EF4-FFF2-40B4-BE49-F238E27FC236}">
                <a16:creationId xmlns:a16="http://schemas.microsoft.com/office/drawing/2014/main" id="{9E370489-114C-4DBA-A030-269F24CF36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2075"/>
            <a:ext cx="914400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Grafik 3">
            <a:extLst>
              <a:ext uri="{FF2B5EF4-FFF2-40B4-BE49-F238E27FC236}">
                <a16:creationId xmlns:a16="http://schemas.microsoft.com/office/drawing/2014/main" id="{88CD9C80-373D-4941-B62F-DBC36362FF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0975" y="3883025"/>
            <a:ext cx="37195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Grafik 7">
            <a:extLst>
              <a:ext uri="{FF2B5EF4-FFF2-40B4-BE49-F238E27FC236}">
                <a16:creationId xmlns:a16="http://schemas.microsoft.com/office/drawing/2014/main" id="{220D769D-1E87-4B28-BF9B-5548BFFCA0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3650" y="2357438"/>
            <a:ext cx="6634163" cy="148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feld 4">
            <a:extLst>
              <a:ext uri="{FF2B5EF4-FFF2-40B4-BE49-F238E27FC236}">
                <a16:creationId xmlns:a16="http://schemas.microsoft.com/office/drawing/2014/main" id="{E1A33E49-F416-42DD-A5ED-C9E01738AA70}"/>
              </a:ext>
            </a:extLst>
          </p:cNvPr>
          <p:cNvSpPr txBox="1">
            <a:spLocks noChangeArrowheads="1"/>
          </p:cNvSpPr>
          <p:nvPr/>
        </p:nvSpPr>
        <p:spPr bwMode="auto">
          <a:xfrm>
            <a:off x="468313" y="1644650"/>
            <a:ext cx="8243887" cy="831850"/>
          </a:xfrm>
          <a:prstGeom prst="rect">
            <a:avLst/>
          </a:prstGeom>
          <a:noFill/>
          <a:ln>
            <a:noFill/>
          </a:ln>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defRPr/>
            </a:pPr>
            <a:r>
              <a:rPr lang="en-US" altLang="en-US" sz="2400" b="1" dirty="0">
                <a:latin typeface="Arial" panose="020B0604020202020204" pitchFamily="34" charset="0"/>
              </a:rPr>
              <a:t>BRAND AUTHORIZED PARTNERSHIP INVITATION </a:t>
            </a:r>
            <a:r>
              <a:rPr lang="de-DE" altLang="en-US" sz="2400" dirty="0">
                <a:solidFill>
                  <a:schemeClr val="tx1">
                    <a:lumMod val="75000"/>
                    <a:lumOff val="25000"/>
                  </a:schemeClr>
                </a:solidFill>
                <a:latin typeface="Arial" panose="020B0604020202020204" pitchFamily="34" charset="0"/>
              </a:rPr>
              <a:t>...                             </a:t>
            </a:r>
            <a:r>
              <a:rPr lang="de-DE" altLang="en-US" sz="2400" dirty="0" err="1">
                <a:solidFill>
                  <a:schemeClr val="tx1">
                    <a:lumMod val="75000"/>
                    <a:lumOff val="25000"/>
                  </a:schemeClr>
                </a:solidFill>
                <a:latin typeface="Arial" panose="020B0604020202020204" pitchFamily="34" charset="0"/>
              </a:rPr>
              <a:t>Let`s</a:t>
            </a:r>
            <a:r>
              <a:rPr lang="de-DE" altLang="en-US" sz="2400" dirty="0">
                <a:solidFill>
                  <a:schemeClr val="tx1">
                    <a:lumMod val="75000"/>
                    <a:lumOff val="25000"/>
                  </a:schemeClr>
                </a:solidFill>
                <a:latin typeface="Arial" panose="020B0604020202020204" pitchFamily="34" charset="0"/>
              </a:rPr>
              <a:t> make better beds ! </a:t>
            </a:r>
          </a:p>
        </p:txBody>
      </p:sp>
      <p:pic>
        <p:nvPicPr>
          <p:cNvPr id="14339" name="Grafik 2">
            <a:extLst>
              <a:ext uri="{FF2B5EF4-FFF2-40B4-BE49-F238E27FC236}">
                <a16:creationId xmlns:a16="http://schemas.microsoft.com/office/drawing/2014/main" id="{02E712BC-0489-490B-9C4E-F45CE7A8EF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2075"/>
            <a:ext cx="914400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feld 6">
            <a:extLst>
              <a:ext uri="{FF2B5EF4-FFF2-40B4-BE49-F238E27FC236}">
                <a16:creationId xmlns:a16="http://schemas.microsoft.com/office/drawing/2014/main" id="{9403CF63-D657-4553-8529-4917DD14E4BD}"/>
              </a:ext>
            </a:extLst>
          </p:cNvPr>
          <p:cNvSpPr txBox="1">
            <a:spLocks noChangeArrowheads="1"/>
          </p:cNvSpPr>
          <p:nvPr/>
        </p:nvSpPr>
        <p:spPr bwMode="auto">
          <a:xfrm>
            <a:off x="611188" y="2557463"/>
            <a:ext cx="8370887"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a:latin typeface="Arial" panose="020B0604020202020204" pitchFamily="34" charset="0"/>
              </a:rPr>
              <a:t>We invite you to become an authorized  Original Bärenschlaf-International®  retail partner. Feel welcome to join  our activities and movement !  Ideally, you have an established  retail business and share our honest company's core beliefs and views  . We believe in handmade quality , traditional old craftsmanship and the idea that our beds and mattresses are used to last a person’s whole life. We want to bring back the lost art of hand tufting and handmade bedding upholstery craft to the consumers , because it creates a unique best sleeping  comfort with a most durable bedding product  for creating a more natural environment. We aim to provide a seamless purchase process for our high valued Original Bärenschlaf-International® mattresses and beds consumers.  What results an excellent opportunity for all parties involved.  We would love to hear from you !  If you are interested just contact us by communicate how you would like to get our authorized Bärenschlaf-International® -brand sales partnership started. Maybe some interactions maybe require signing a simple NDA (Non-Disclosure Agreement) or a LOI ( Letter of Intent ) .</a:t>
            </a:r>
          </a:p>
          <a:p>
            <a:pPr eaLnBrk="1" hangingPunct="1">
              <a:spcBef>
                <a:spcPct val="0"/>
              </a:spcBef>
              <a:buFontTx/>
              <a:buNone/>
            </a:pPr>
            <a:endParaRPr lang="de-DE" altLang="en-US" sz="1800"/>
          </a:p>
        </p:txBody>
      </p:sp>
      <p:pic>
        <p:nvPicPr>
          <p:cNvPr id="14341" name="Grafik 4">
            <a:extLst>
              <a:ext uri="{FF2B5EF4-FFF2-40B4-BE49-F238E27FC236}">
                <a16:creationId xmlns:a16="http://schemas.microsoft.com/office/drawing/2014/main" id="{305E2240-8F5A-4F07-8CFC-E1EE79F689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4663" y="5040313"/>
            <a:ext cx="3563937"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Grafik 5">
            <a:extLst>
              <a:ext uri="{FF2B5EF4-FFF2-40B4-BE49-F238E27FC236}">
                <a16:creationId xmlns:a16="http://schemas.microsoft.com/office/drawing/2014/main" id="{9797E680-A123-4057-B933-203A40E09D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0413" y="4548188"/>
            <a:ext cx="1847850"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Grafik 1">
            <a:extLst>
              <a:ext uri="{FF2B5EF4-FFF2-40B4-BE49-F238E27FC236}">
                <a16:creationId xmlns:a16="http://schemas.microsoft.com/office/drawing/2014/main" id="{8821BA08-A483-4AB6-8B53-AD1215C3E9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888" y="4652963"/>
            <a:ext cx="1860550" cy="186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feld 4">
            <a:extLst>
              <a:ext uri="{FF2B5EF4-FFF2-40B4-BE49-F238E27FC236}">
                <a16:creationId xmlns:a16="http://schemas.microsoft.com/office/drawing/2014/main" id="{E1A33E49-F416-42DD-A5ED-C9E01738AA70}"/>
              </a:ext>
            </a:extLst>
          </p:cNvPr>
          <p:cNvSpPr txBox="1">
            <a:spLocks noChangeArrowheads="1"/>
          </p:cNvSpPr>
          <p:nvPr/>
        </p:nvSpPr>
        <p:spPr bwMode="auto">
          <a:xfrm>
            <a:off x="210320" y="1739900"/>
            <a:ext cx="8798832" cy="338554"/>
          </a:xfrm>
          <a:prstGeom prst="rect">
            <a:avLst/>
          </a:prstGeom>
          <a:noFill/>
          <a:ln>
            <a:noFill/>
          </a:ln>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defRPr/>
            </a:pPr>
            <a:r>
              <a:rPr lang="en-US" altLang="en-US" sz="1600" b="1" dirty="0">
                <a:latin typeface="Arial" panose="020B0604020202020204" pitchFamily="34" charset="0"/>
              </a:rPr>
              <a:t>    Original </a:t>
            </a:r>
            <a:r>
              <a:rPr lang="en-US" altLang="en-US" sz="1600" b="1" dirty="0" err="1">
                <a:latin typeface="Arial" panose="020B0604020202020204" pitchFamily="34" charset="0"/>
              </a:rPr>
              <a:t>Bärenschlaf</a:t>
            </a:r>
            <a:r>
              <a:rPr lang="en-US" altLang="en-US" sz="1600" b="1" dirty="0">
                <a:latin typeface="Arial" panose="020B0604020202020204" pitchFamily="34" charset="0"/>
              </a:rPr>
              <a:t>-International® PRODUCTGROUPS and AREAS OF USE   </a:t>
            </a:r>
            <a:r>
              <a:rPr lang="de-DE" altLang="en-US" sz="1600" dirty="0">
                <a:solidFill>
                  <a:schemeClr val="tx1">
                    <a:lumMod val="75000"/>
                    <a:lumOff val="25000"/>
                  </a:schemeClr>
                </a:solidFill>
                <a:latin typeface="Arial" panose="020B0604020202020204" pitchFamily="34" charset="0"/>
              </a:rPr>
              <a:t> </a:t>
            </a:r>
          </a:p>
        </p:txBody>
      </p:sp>
      <p:pic>
        <p:nvPicPr>
          <p:cNvPr id="14339" name="Grafik 2">
            <a:extLst>
              <a:ext uri="{FF2B5EF4-FFF2-40B4-BE49-F238E27FC236}">
                <a16:creationId xmlns:a16="http://schemas.microsoft.com/office/drawing/2014/main" id="{02E712BC-0489-490B-9C4E-F45CE7A8EF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2075"/>
            <a:ext cx="914400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feld 6">
            <a:extLst>
              <a:ext uri="{FF2B5EF4-FFF2-40B4-BE49-F238E27FC236}">
                <a16:creationId xmlns:a16="http://schemas.microsoft.com/office/drawing/2014/main" id="{9403CF63-D657-4553-8529-4917DD14E4BD}"/>
              </a:ext>
            </a:extLst>
          </p:cNvPr>
          <p:cNvSpPr txBox="1">
            <a:spLocks noChangeArrowheads="1"/>
          </p:cNvSpPr>
          <p:nvPr/>
        </p:nvSpPr>
        <p:spPr bwMode="auto">
          <a:xfrm>
            <a:off x="210320" y="2422526"/>
            <a:ext cx="8747943" cy="473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de-DE" altLang="en-US" sz="1800" dirty="0"/>
          </a:p>
        </p:txBody>
      </p:sp>
      <p:pic>
        <p:nvPicPr>
          <p:cNvPr id="2" name="Picture 1">
            <a:extLst>
              <a:ext uri="{FF2B5EF4-FFF2-40B4-BE49-F238E27FC236}">
                <a16:creationId xmlns:a16="http://schemas.microsoft.com/office/drawing/2014/main" id="{A9D92FFE-3FFB-CF5E-05F9-D89A3242DDD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5737" y="2099414"/>
            <a:ext cx="2091887" cy="1377398"/>
          </a:xfrm>
          <a:prstGeom prst="rect">
            <a:avLst/>
          </a:prstGeom>
          <a:noFill/>
          <a:ln>
            <a:noFill/>
          </a:ln>
        </p:spPr>
      </p:pic>
      <p:pic>
        <p:nvPicPr>
          <p:cNvPr id="3" name="Picture 2">
            <a:extLst>
              <a:ext uri="{FF2B5EF4-FFF2-40B4-BE49-F238E27FC236}">
                <a16:creationId xmlns:a16="http://schemas.microsoft.com/office/drawing/2014/main" id="{58BA29FC-771D-FBDC-BB9C-3009206B45B0}"/>
              </a:ext>
            </a:extLst>
          </p:cNvPr>
          <p:cNvPicPr>
            <a:picLocks noChangeAspect="1"/>
          </p:cNvPicPr>
          <p:nvPr/>
        </p:nvPicPr>
        <p:blipFill>
          <a:blip r:embed="rId4"/>
          <a:stretch>
            <a:fillRect/>
          </a:stretch>
        </p:blipFill>
        <p:spPr>
          <a:xfrm>
            <a:off x="2307057" y="2146841"/>
            <a:ext cx="2091887" cy="1364829"/>
          </a:xfrm>
          <a:prstGeom prst="rect">
            <a:avLst/>
          </a:prstGeom>
        </p:spPr>
      </p:pic>
      <p:pic>
        <p:nvPicPr>
          <p:cNvPr id="5" name="Picture 4">
            <a:extLst>
              <a:ext uri="{FF2B5EF4-FFF2-40B4-BE49-F238E27FC236}">
                <a16:creationId xmlns:a16="http://schemas.microsoft.com/office/drawing/2014/main" id="{3A31EE2C-8D8E-9A60-5318-D7C008E579D1}"/>
              </a:ext>
            </a:extLst>
          </p:cNvPr>
          <p:cNvPicPr>
            <a:picLocks noChangeAspect="1"/>
          </p:cNvPicPr>
          <p:nvPr/>
        </p:nvPicPr>
        <p:blipFill>
          <a:blip r:embed="rId5"/>
          <a:stretch>
            <a:fillRect/>
          </a:stretch>
        </p:blipFill>
        <p:spPr>
          <a:xfrm>
            <a:off x="4493678" y="2121789"/>
            <a:ext cx="1963119" cy="1265936"/>
          </a:xfrm>
          <a:prstGeom prst="rect">
            <a:avLst/>
          </a:prstGeom>
        </p:spPr>
      </p:pic>
      <p:pic>
        <p:nvPicPr>
          <p:cNvPr id="6" name="Picture 5">
            <a:extLst>
              <a:ext uri="{FF2B5EF4-FFF2-40B4-BE49-F238E27FC236}">
                <a16:creationId xmlns:a16="http://schemas.microsoft.com/office/drawing/2014/main" id="{EA87EBEA-BADF-2465-6C67-302F218594DA}"/>
              </a:ext>
            </a:extLst>
          </p:cNvPr>
          <p:cNvPicPr>
            <a:picLocks noChangeAspect="1"/>
          </p:cNvPicPr>
          <p:nvPr/>
        </p:nvPicPr>
        <p:blipFill>
          <a:blip r:embed="rId6"/>
          <a:stretch>
            <a:fillRect/>
          </a:stretch>
        </p:blipFill>
        <p:spPr>
          <a:xfrm>
            <a:off x="6732240" y="2099414"/>
            <a:ext cx="1748993" cy="1276364"/>
          </a:xfrm>
          <a:prstGeom prst="rect">
            <a:avLst/>
          </a:prstGeom>
        </p:spPr>
      </p:pic>
      <p:pic>
        <p:nvPicPr>
          <p:cNvPr id="7" name="Picture 6">
            <a:extLst>
              <a:ext uri="{FF2B5EF4-FFF2-40B4-BE49-F238E27FC236}">
                <a16:creationId xmlns:a16="http://schemas.microsoft.com/office/drawing/2014/main" id="{720F70D2-8DA8-94CC-B503-7A4C096AE755}"/>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21481" y="3563921"/>
            <a:ext cx="1769998" cy="1297511"/>
          </a:xfrm>
          <a:prstGeom prst="rect">
            <a:avLst/>
          </a:prstGeom>
          <a:noFill/>
          <a:ln>
            <a:noFill/>
          </a:ln>
        </p:spPr>
      </p:pic>
      <p:pic>
        <p:nvPicPr>
          <p:cNvPr id="11" name="Picture 10">
            <a:extLst>
              <a:ext uri="{FF2B5EF4-FFF2-40B4-BE49-F238E27FC236}">
                <a16:creationId xmlns:a16="http://schemas.microsoft.com/office/drawing/2014/main" id="{0B58688E-7E51-5012-CBA8-14E9FD1E2AC0}"/>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23728" y="3533746"/>
            <a:ext cx="2049106" cy="1400212"/>
          </a:xfrm>
          <a:prstGeom prst="rect">
            <a:avLst/>
          </a:prstGeom>
          <a:noFill/>
          <a:ln>
            <a:noFill/>
          </a:ln>
        </p:spPr>
      </p:pic>
      <p:pic>
        <p:nvPicPr>
          <p:cNvPr id="12" name="Picture 11">
            <a:extLst>
              <a:ext uri="{FF2B5EF4-FFF2-40B4-BE49-F238E27FC236}">
                <a16:creationId xmlns:a16="http://schemas.microsoft.com/office/drawing/2014/main" id="{6D8502AA-6189-9F12-8E9D-CA9E6ADECBAC}"/>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98944" y="3530933"/>
            <a:ext cx="2170483" cy="1322767"/>
          </a:xfrm>
          <a:prstGeom prst="rect">
            <a:avLst/>
          </a:prstGeom>
          <a:noFill/>
          <a:ln>
            <a:noFill/>
          </a:ln>
        </p:spPr>
      </p:pic>
      <p:pic>
        <p:nvPicPr>
          <p:cNvPr id="4" name="Picture 3">
            <a:extLst>
              <a:ext uri="{FF2B5EF4-FFF2-40B4-BE49-F238E27FC236}">
                <a16:creationId xmlns:a16="http://schemas.microsoft.com/office/drawing/2014/main" id="{D2EE7BB5-6FF2-734B-93E1-FD608DA6CDD2}"/>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732240" y="3476303"/>
            <a:ext cx="2007033" cy="1515097"/>
          </a:xfrm>
          <a:prstGeom prst="rect">
            <a:avLst/>
          </a:prstGeom>
          <a:noFill/>
          <a:ln>
            <a:noFill/>
          </a:ln>
        </p:spPr>
      </p:pic>
      <p:pic>
        <p:nvPicPr>
          <p:cNvPr id="8" name="Picture 7">
            <a:extLst>
              <a:ext uri="{FF2B5EF4-FFF2-40B4-BE49-F238E27FC236}">
                <a16:creationId xmlns:a16="http://schemas.microsoft.com/office/drawing/2014/main" id="{3CE0F489-7C34-FAD5-AF9F-96B7530D749C}"/>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23528" y="5061971"/>
            <a:ext cx="2071633" cy="1400213"/>
          </a:xfrm>
          <a:prstGeom prst="rect">
            <a:avLst/>
          </a:prstGeom>
          <a:noFill/>
          <a:ln>
            <a:noFill/>
          </a:ln>
        </p:spPr>
      </p:pic>
      <p:pic>
        <p:nvPicPr>
          <p:cNvPr id="9" name="Picture 8">
            <a:extLst>
              <a:ext uri="{FF2B5EF4-FFF2-40B4-BE49-F238E27FC236}">
                <a16:creationId xmlns:a16="http://schemas.microsoft.com/office/drawing/2014/main" id="{C1CF9CE6-A8A1-142D-075F-31930BFAC858}"/>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535650" y="5061971"/>
            <a:ext cx="2122150" cy="1400213"/>
          </a:xfrm>
          <a:prstGeom prst="rect">
            <a:avLst/>
          </a:prstGeom>
          <a:noFill/>
          <a:ln>
            <a:noFill/>
          </a:ln>
        </p:spPr>
      </p:pic>
      <p:pic>
        <p:nvPicPr>
          <p:cNvPr id="10" name="Picture 9">
            <a:extLst>
              <a:ext uri="{FF2B5EF4-FFF2-40B4-BE49-F238E27FC236}">
                <a16:creationId xmlns:a16="http://schemas.microsoft.com/office/drawing/2014/main" id="{3E126F04-D273-3490-59C7-10F3E41C1E1E}"/>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798288" y="5053919"/>
            <a:ext cx="2007033" cy="1479531"/>
          </a:xfrm>
          <a:prstGeom prst="rect">
            <a:avLst/>
          </a:prstGeom>
          <a:noFill/>
          <a:ln>
            <a:noFill/>
          </a:ln>
        </p:spPr>
      </p:pic>
      <p:pic>
        <p:nvPicPr>
          <p:cNvPr id="13" name="Picture 12">
            <a:extLst>
              <a:ext uri="{FF2B5EF4-FFF2-40B4-BE49-F238E27FC236}">
                <a16:creationId xmlns:a16="http://schemas.microsoft.com/office/drawing/2014/main" id="{84E8C724-51B1-5092-AE9D-D998AFDF0D42}"/>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724467" y="5044138"/>
            <a:ext cx="1874663" cy="149909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feld 5">
            <a:extLst>
              <a:ext uri="{FF2B5EF4-FFF2-40B4-BE49-F238E27FC236}">
                <a16:creationId xmlns:a16="http://schemas.microsoft.com/office/drawing/2014/main" id="{C2EAECD7-EDA6-4D0F-8634-0A918AC315FD}"/>
              </a:ext>
            </a:extLst>
          </p:cNvPr>
          <p:cNvSpPr txBox="1">
            <a:spLocks noChangeArrowheads="1"/>
          </p:cNvSpPr>
          <p:nvPr/>
        </p:nvSpPr>
        <p:spPr bwMode="auto">
          <a:xfrm>
            <a:off x="1187624" y="1484784"/>
            <a:ext cx="723723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t>   </a:t>
            </a:r>
          </a:p>
          <a:p>
            <a:pPr eaLnBrk="1" hangingPunct="1">
              <a:spcBef>
                <a:spcPct val="0"/>
              </a:spcBef>
              <a:buFontTx/>
              <a:buNone/>
            </a:pPr>
            <a:endParaRPr lang="en-US" altLang="en-US" sz="2400" b="1"/>
          </a:p>
          <a:p>
            <a:pPr eaLnBrk="1" hangingPunct="1">
              <a:spcBef>
                <a:spcPct val="0"/>
              </a:spcBef>
              <a:buFontTx/>
              <a:buNone/>
            </a:pPr>
            <a:r>
              <a:rPr lang="en-US" altLang="en-US" sz="2400" b="1"/>
              <a:t>     </a:t>
            </a:r>
            <a:endParaRPr lang="de-DE" altLang="en-US" sz="2400"/>
          </a:p>
        </p:txBody>
      </p:sp>
      <p:pic>
        <p:nvPicPr>
          <p:cNvPr id="28676" name="Grafik 2">
            <a:extLst>
              <a:ext uri="{FF2B5EF4-FFF2-40B4-BE49-F238E27FC236}">
                <a16:creationId xmlns:a16="http://schemas.microsoft.com/office/drawing/2014/main" id="{4A91BF33-1FC1-4334-820F-9C270CC1F0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33D28AFB-FB8B-88BB-3A9E-656AECDFBE28}"/>
              </a:ext>
            </a:extLst>
          </p:cNvPr>
          <p:cNvSpPr txBox="1"/>
          <p:nvPr/>
        </p:nvSpPr>
        <p:spPr>
          <a:xfrm>
            <a:off x="467544" y="1647826"/>
            <a:ext cx="8352928" cy="923330"/>
          </a:xfrm>
          <a:prstGeom prst="rect">
            <a:avLst/>
          </a:prstGeom>
          <a:noFill/>
        </p:spPr>
        <p:txBody>
          <a:bodyPr wrap="square">
            <a:spAutoFit/>
          </a:bodyPr>
          <a:lstStyle/>
          <a:p>
            <a:pPr eaLnBrk="1" hangingPunct="1">
              <a:spcBef>
                <a:spcPct val="0"/>
              </a:spcBef>
              <a:buFontTx/>
              <a:buNone/>
            </a:pPr>
            <a:r>
              <a:rPr lang="de-DE" altLang="en-US" sz="1800" dirty="0">
                <a:latin typeface="Arial" panose="020B0604020202020204" pitchFamily="34" charset="0"/>
              </a:rPr>
              <a:t>                  </a:t>
            </a:r>
            <a:r>
              <a:rPr lang="de-DE" altLang="en-US" sz="1800" b="1" dirty="0">
                <a:latin typeface="Arial" panose="020B0604020202020204" pitchFamily="34" charset="0"/>
              </a:rPr>
              <a:t>Bärenschlaf-International® handmade luxourious  </a:t>
            </a:r>
          </a:p>
          <a:p>
            <a:pPr eaLnBrk="1" hangingPunct="1">
              <a:spcBef>
                <a:spcPct val="0"/>
              </a:spcBef>
              <a:buFontTx/>
              <a:buNone/>
            </a:pPr>
            <a:r>
              <a:rPr lang="de-DE" altLang="en-US" sz="1800" dirty="0">
                <a:latin typeface="Arial" panose="020B0604020202020204" pitchFamily="34" charset="0"/>
              </a:rPr>
              <a:t>      BOXSPRINGBETT–SETS             und             POLSTEBETT–SETS </a:t>
            </a:r>
          </a:p>
          <a:p>
            <a:pPr eaLnBrk="1" hangingPunct="1">
              <a:spcBef>
                <a:spcPct val="0"/>
              </a:spcBef>
              <a:buFontTx/>
              <a:buNone/>
            </a:pPr>
            <a:r>
              <a:rPr lang="de-DE" altLang="en-US" dirty="0"/>
              <a:t>            boxspringbed sets                    and         upholstered bed stead sets </a:t>
            </a:r>
            <a:endParaRPr lang="de-DE" altLang="en-US" sz="1800" dirty="0">
              <a:latin typeface="Arial" panose="020B0604020202020204" pitchFamily="34" charset="0"/>
            </a:endParaRPr>
          </a:p>
        </p:txBody>
      </p:sp>
      <p:pic>
        <p:nvPicPr>
          <p:cNvPr id="4" name="Picture 3">
            <a:extLst>
              <a:ext uri="{FF2B5EF4-FFF2-40B4-BE49-F238E27FC236}">
                <a16:creationId xmlns:a16="http://schemas.microsoft.com/office/drawing/2014/main" id="{70F6EF94-6C4D-BA0C-D317-A4488D6AC14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261" y="2492896"/>
            <a:ext cx="4365938" cy="3472419"/>
          </a:xfrm>
          <a:prstGeom prst="rect">
            <a:avLst/>
          </a:prstGeom>
          <a:ln>
            <a:noFill/>
          </a:ln>
          <a:effectLst>
            <a:softEdge rad="112500"/>
          </a:effectLst>
        </p:spPr>
      </p:pic>
      <p:pic>
        <p:nvPicPr>
          <p:cNvPr id="5" name="Picture 4">
            <a:extLst>
              <a:ext uri="{FF2B5EF4-FFF2-40B4-BE49-F238E27FC236}">
                <a16:creationId xmlns:a16="http://schemas.microsoft.com/office/drawing/2014/main" id="{9EA5F2C5-5FD4-127D-806D-E0A7CC6FEFD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66504" y="2471719"/>
            <a:ext cx="4317928" cy="3618288"/>
          </a:xfrm>
          <a:prstGeom prst="rect">
            <a:avLst/>
          </a:prstGeom>
          <a:ln>
            <a:noFill/>
          </a:ln>
          <a:effectLst>
            <a:softEdge rad="112500"/>
          </a:effectLst>
        </p:spPr>
      </p:pic>
      <p:pic>
        <p:nvPicPr>
          <p:cNvPr id="2" name="Grafik 18">
            <a:extLst>
              <a:ext uri="{FF2B5EF4-FFF2-40B4-BE49-F238E27FC236}">
                <a16:creationId xmlns:a16="http://schemas.microsoft.com/office/drawing/2014/main" id="{441D4037-E693-4745-C121-E7D82CFB35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92547" y="5965315"/>
            <a:ext cx="234791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feld 4">
            <a:extLst>
              <a:ext uri="{FF2B5EF4-FFF2-40B4-BE49-F238E27FC236}">
                <a16:creationId xmlns:a16="http://schemas.microsoft.com/office/drawing/2014/main" id="{93C72A61-7F7D-42A9-B84D-180629BF9E1C}"/>
              </a:ext>
            </a:extLst>
          </p:cNvPr>
          <p:cNvSpPr txBox="1">
            <a:spLocks noChangeArrowheads="1"/>
          </p:cNvSpPr>
          <p:nvPr/>
        </p:nvSpPr>
        <p:spPr bwMode="auto">
          <a:xfrm>
            <a:off x="468313" y="1612900"/>
            <a:ext cx="828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en-US" sz="2400">
                <a:latin typeface="Arial" panose="020B0604020202020204" pitchFamily="34" charset="0"/>
              </a:rPr>
              <a:t>Bärenschlaf-International® luxurious hand-tufted</a:t>
            </a:r>
          </a:p>
        </p:txBody>
      </p:sp>
      <p:pic>
        <p:nvPicPr>
          <p:cNvPr id="15363" name="Grafik 2">
            <a:extLst>
              <a:ext uri="{FF2B5EF4-FFF2-40B4-BE49-F238E27FC236}">
                <a16:creationId xmlns:a16="http://schemas.microsoft.com/office/drawing/2014/main" id="{26D0851B-A3E8-4022-A950-0624A2843E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925"/>
            <a:ext cx="914400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feld 4">
            <a:extLst>
              <a:ext uri="{FF2B5EF4-FFF2-40B4-BE49-F238E27FC236}">
                <a16:creationId xmlns:a16="http://schemas.microsoft.com/office/drawing/2014/main" id="{210505C3-1BEC-4AA4-A898-A855C987A12C}"/>
              </a:ext>
            </a:extLst>
          </p:cNvPr>
          <p:cNvSpPr txBox="1">
            <a:spLocks noChangeArrowheads="1"/>
          </p:cNvSpPr>
          <p:nvPr/>
        </p:nvSpPr>
        <p:spPr bwMode="auto">
          <a:xfrm>
            <a:off x="468313" y="1947863"/>
            <a:ext cx="8432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en-US" sz="2400" b="1">
                <a:latin typeface="Arial" panose="020B0604020202020204" pitchFamily="34" charset="0"/>
              </a:rPr>
              <a:t>triple spring mattresses with original belgian damast  </a:t>
            </a:r>
            <a:r>
              <a:rPr lang="de-DE" altLang="en-US" sz="2400">
                <a:latin typeface="Arial" panose="020B0604020202020204" pitchFamily="34" charset="0"/>
              </a:rPr>
              <a:t> </a:t>
            </a:r>
          </a:p>
        </p:txBody>
      </p:sp>
      <p:pic>
        <p:nvPicPr>
          <p:cNvPr id="15365" name="Grafik 3">
            <a:extLst>
              <a:ext uri="{FF2B5EF4-FFF2-40B4-BE49-F238E27FC236}">
                <a16:creationId xmlns:a16="http://schemas.microsoft.com/office/drawing/2014/main" id="{F7A26847-B9E7-46EC-B5B8-990BC0C3EE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950" y="2395538"/>
            <a:ext cx="7197725"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rafik 6">
            <a:extLst>
              <a:ext uri="{FF2B5EF4-FFF2-40B4-BE49-F238E27FC236}">
                <a16:creationId xmlns:a16="http://schemas.microsoft.com/office/drawing/2014/main" id="{4DCA423E-D97D-431D-9CD5-7326E8323736}"/>
              </a:ext>
            </a:extLst>
          </p:cNvPr>
          <p:cNvPicPr>
            <a:picLocks noChangeAspect="1"/>
          </p:cNvPicPr>
          <p:nvPr/>
        </p:nvPicPr>
        <p:blipFill>
          <a:blip r:embed="rId4"/>
          <a:stretch>
            <a:fillRect/>
          </a:stretch>
        </p:blipFill>
        <p:spPr>
          <a:xfrm>
            <a:off x="7164288" y="5157192"/>
            <a:ext cx="1835256" cy="1047026"/>
          </a:xfrm>
          <a:prstGeom prst="rect">
            <a:avLst/>
          </a:prstGeom>
          <a:ln>
            <a:noFill/>
          </a:ln>
          <a:effectLst>
            <a:softEdge rad="112500"/>
          </a:effectLst>
        </p:spPr>
      </p:pic>
      <p:pic>
        <p:nvPicPr>
          <p:cNvPr id="8" name="Grafik 7">
            <a:extLst>
              <a:ext uri="{FF2B5EF4-FFF2-40B4-BE49-F238E27FC236}">
                <a16:creationId xmlns:a16="http://schemas.microsoft.com/office/drawing/2014/main" id="{DA43EA46-98C5-4056-BE61-F29C0B7DCE68}"/>
              </a:ext>
            </a:extLst>
          </p:cNvPr>
          <p:cNvPicPr>
            <a:picLocks noChangeAspect="1"/>
          </p:cNvPicPr>
          <p:nvPr/>
        </p:nvPicPr>
        <p:blipFill>
          <a:blip r:embed="rId5" cstate="print"/>
          <a:srcRect/>
          <a:stretch>
            <a:fillRect/>
          </a:stretch>
        </p:blipFill>
        <p:spPr bwMode="auto">
          <a:xfrm>
            <a:off x="6929931" y="2408942"/>
            <a:ext cx="2146524" cy="2146524"/>
          </a:xfrm>
          <a:prstGeom prst="rect">
            <a:avLst/>
          </a:prstGeom>
          <a:ln>
            <a:noFill/>
          </a:ln>
          <a:effectLst>
            <a:softEdge rad="112500"/>
          </a:effectLst>
        </p:spPr>
      </p:pic>
      <p:pic>
        <p:nvPicPr>
          <p:cNvPr id="2" name="Grafik 18">
            <a:extLst>
              <a:ext uri="{FF2B5EF4-FFF2-40B4-BE49-F238E27FC236}">
                <a16:creationId xmlns:a16="http://schemas.microsoft.com/office/drawing/2014/main" id="{631B21E1-E9E7-2F29-6CAA-00E39F9FD24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8950" y="6202363"/>
            <a:ext cx="234791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feld 4">
            <a:extLst>
              <a:ext uri="{FF2B5EF4-FFF2-40B4-BE49-F238E27FC236}">
                <a16:creationId xmlns:a16="http://schemas.microsoft.com/office/drawing/2014/main" id="{EF34462D-9454-47E2-8394-611CD95F3009}"/>
              </a:ext>
            </a:extLst>
          </p:cNvPr>
          <p:cNvSpPr txBox="1">
            <a:spLocks noChangeArrowheads="1"/>
          </p:cNvSpPr>
          <p:nvPr/>
        </p:nvSpPr>
        <p:spPr bwMode="auto">
          <a:xfrm>
            <a:off x="468313" y="1612900"/>
            <a:ext cx="828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en-US" sz="2400">
                <a:latin typeface="Arial" panose="020B0604020202020204" pitchFamily="34" charset="0"/>
              </a:rPr>
              <a:t>Bärenschlaf-International® luxurious hand-tufted</a:t>
            </a:r>
          </a:p>
        </p:txBody>
      </p:sp>
      <p:pic>
        <p:nvPicPr>
          <p:cNvPr id="16387" name="Grafik 2">
            <a:extLst>
              <a:ext uri="{FF2B5EF4-FFF2-40B4-BE49-F238E27FC236}">
                <a16:creationId xmlns:a16="http://schemas.microsoft.com/office/drawing/2014/main" id="{79293CE2-C0A0-4A07-80E8-0E9CF04E05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925"/>
            <a:ext cx="914400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Grafik 1">
            <a:extLst>
              <a:ext uri="{FF2B5EF4-FFF2-40B4-BE49-F238E27FC236}">
                <a16:creationId xmlns:a16="http://schemas.microsoft.com/office/drawing/2014/main" id="{BE09F904-6EE0-4885-B13E-88AFC63333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575" y="2009775"/>
            <a:ext cx="5935663" cy="443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Grafik 2">
            <a:extLst>
              <a:ext uri="{FF2B5EF4-FFF2-40B4-BE49-F238E27FC236}">
                <a16:creationId xmlns:a16="http://schemas.microsoft.com/office/drawing/2014/main" id="{F41532DA-994F-4F8E-A691-3D05B60A3D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8825" y="4910138"/>
            <a:ext cx="4443413"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Textfeld 4">
            <a:extLst>
              <a:ext uri="{FF2B5EF4-FFF2-40B4-BE49-F238E27FC236}">
                <a16:creationId xmlns:a16="http://schemas.microsoft.com/office/drawing/2014/main" id="{FCC0DAA3-2983-417D-ABB5-14657B8BA2AA}"/>
              </a:ext>
            </a:extLst>
          </p:cNvPr>
          <p:cNvSpPr txBox="1">
            <a:spLocks noChangeArrowheads="1"/>
          </p:cNvSpPr>
          <p:nvPr/>
        </p:nvSpPr>
        <p:spPr bwMode="auto">
          <a:xfrm>
            <a:off x="468313" y="1947863"/>
            <a:ext cx="84328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en-US" sz="2400" b="1">
                <a:latin typeface="Arial" panose="020B0604020202020204" pitchFamily="34" charset="0"/>
              </a:rPr>
              <a:t>mattresses with natural </a:t>
            </a:r>
          </a:p>
          <a:p>
            <a:pPr eaLnBrk="1" hangingPunct="1">
              <a:spcBef>
                <a:spcPct val="0"/>
              </a:spcBef>
              <a:buFontTx/>
              <a:buNone/>
            </a:pPr>
            <a:r>
              <a:rPr lang="de-DE" altLang="en-US" sz="2400" b="1">
                <a:latin typeface="Arial" panose="020B0604020202020204" pitchFamily="34" charset="0"/>
              </a:rPr>
              <a:t>cotton top textile   </a:t>
            </a:r>
            <a:r>
              <a:rPr lang="de-DE" altLang="en-US" sz="2400">
                <a:latin typeface="Arial" panose="020B0604020202020204" pitchFamily="34" charset="0"/>
              </a:rPr>
              <a:t> </a:t>
            </a:r>
          </a:p>
        </p:txBody>
      </p:sp>
      <p:pic>
        <p:nvPicPr>
          <p:cNvPr id="7" name="Grafik 6">
            <a:extLst>
              <a:ext uri="{FF2B5EF4-FFF2-40B4-BE49-F238E27FC236}">
                <a16:creationId xmlns:a16="http://schemas.microsoft.com/office/drawing/2014/main" id="{52368F74-F825-41BF-93DA-44C53297ADDA}"/>
              </a:ext>
            </a:extLst>
          </p:cNvPr>
          <p:cNvPicPr>
            <a:picLocks noChangeAspect="1"/>
          </p:cNvPicPr>
          <p:nvPr/>
        </p:nvPicPr>
        <p:blipFill>
          <a:blip r:embed="rId5"/>
          <a:stretch>
            <a:fillRect/>
          </a:stretch>
        </p:blipFill>
        <p:spPr>
          <a:xfrm>
            <a:off x="6122997" y="2847957"/>
            <a:ext cx="2913972" cy="1728864"/>
          </a:xfrm>
          <a:prstGeom prst="rect">
            <a:avLst/>
          </a:prstGeom>
          <a:ln>
            <a:noFill/>
          </a:ln>
          <a:effectLst>
            <a:softEdge rad="112500"/>
          </a:effectLst>
        </p:spPr>
      </p:pic>
      <p:pic>
        <p:nvPicPr>
          <p:cNvPr id="2" name="Grafik 18">
            <a:extLst>
              <a:ext uri="{FF2B5EF4-FFF2-40B4-BE49-F238E27FC236}">
                <a16:creationId xmlns:a16="http://schemas.microsoft.com/office/drawing/2014/main" id="{032455A9-8AD9-6CB3-C579-F84C386A6E1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8950" y="6202363"/>
            <a:ext cx="234791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feld 4">
            <a:extLst>
              <a:ext uri="{FF2B5EF4-FFF2-40B4-BE49-F238E27FC236}">
                <a16:creationId xmlns:a16="http://schemas.microsoft.com/office/drawing/2014/main" id="{EFC2E1A8-A0AD-4BD5-B314-5C455E69283F}"/>
              </a:ext>
            </a:extLst>
          </p:cNvPr>
          <p:cNvSpPr txBox="1">
            <a:spLocks noChangeArrowheads="1"/>
          </p:cNvSpPr>
          <p:nvPr/>
        </p:nvSpPr>
        <p:spPr bwMode="auto">
          <a:xfrm>
            <a:off x="179388" y="1557338"/>
            <a:ext cx="87852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en-US" sz="2400">
                <a:latin typeface="Arial" panose="020B0604020202020204" pitchFamily="34" charset="0"/>
              </a:rPr>
              <a:t>Bärenschlaf-International®  luxurious handmade</a:t>
            </a:r>
          </a:p>
          <a:p>
            <a:pPr eaLnBrk="1" hangingPunct="1">
              <a:spcBef>
                <a:spcPct val="0"/>
              </a:spcBef>
              <a:buFontTx/>
              <a:buNone/>
            </a:pPr>
            <a:r>
              <a:rPr lang="de-DE" altLang="en-US" sz="2400" b="1">
                <a:latin typeface="Arial" panose="020B0604020202020204" pitchFamily="34" charset="0"/>
              </a:rPr>
              <a:t>topper </a:t>
            </a:r>
          </a:p>
        </p:txBody>
      </p:sp>
      <p:pic>
        <p:nvPicPr>
          <p:cNvPr id="17411" name="Grafik 2">
            <a:extLst>
              <a:ext uri="{FF2B5EF4-FFF2-40B4-BE49-F238E27FC236}">
                <a16:creationId xmlns:a16="http://schemas.microsoft.com/office/drawing/2014/main" id="{6261B547-37DA-4250-A29A-99791E43A7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0"/>
            <a:ext cx="9144000"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Grafik 1">
            <a:extLst>
              <a:ext uri="{FF2B5EF4-FFF2-40B4-BE49-F238E27FC236}">
                <a16:creationId xmlns:a16="http://schemas.microsoft.com/office/drawing/2014/main" id="{8C18FC5C-8150-412A-9EA7-E7E38D5E2F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038" y="2411413"/>
            <a:ext cx="7273925" cy="377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Grafik 2">
            <a:extLst>
              <a:ext uri="{FF2B5EF4-FFF2-40B4-BE49-F238E27FC236}">
                <a16:creationId xmlns:a16="http://schemas.microsoft.com/office/drawing/2014/main" id="{899CA936-28B9-4300-85D2-7DD71F62FD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5600" y="5057775"/>
            <a:ext cx="343217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Grafik 18">
            <a:extLst>
              <a:ext uri="{FF2B5EF4-FFF2-40B4-BE49-F238E27FC236}">
                <a16:creationId xmlns:a16="http://schemas.microsoft.com/office/drawing/2014/main" id="{EC33355F-81F3-BE6A-97EB-3B3A51FFD0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950" y="6202363"/>
            <a:ext cx="234791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feld 4">
            <a:extLst>
              <a:ext uri="{FF2B5EF4-FFF2-40B4-BE49-F238E27FC236}">
                <a16:creationId xmlns:a16="http://schemas.microsoft.com/office/drawing/2014/main" id="{2A3BE974-46FF-4C10-A848-797B5DB030F5}"/>
              </a:ext>
            </a:extLst>
          </p:cNvPr>
          <p:cNvSpPr txBox="1">
            <a:spLocks noChangeArrowheads="1"/>
          </p:cNvSpPr>
          <p:nvPr/>
        </p:nvSpPr>
        <p:spPr bwMode="auto">
          <a:xfrm>
            <a:off x="250825" y="1700213"/>
            <a:ext cx="87503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en-US" sz="2400">
                <a:latin typeface="Arial" panose="020B0604020202020204" pitchFamily="34" charset="0"/>
              </a:rPr>
              <a:t>Bärenschlaf-International®  most durable handmade </a:t>
            </a:r>
          </a:p>
          <a:p>
            <a:pPr eaLnBrk="1" hangingPunct="1">
              <a:spcBef>
                <a:spcPct val="0"/>
              </a:spcBef>
              <a:buFontTx/>
              <a:buNone/>
            </a:pPr>
            <a:r>
              <a:rPr lang="de-DE" altLang="en-US" sz="2400">
                <a:latin typeface="Arial" panose="020B0604020202020204" pitchFamily="34" charset="0"/>
              </a:rPr>
              <a:t>hotel-quality  </a:t>
            </a:r>
            <a:r>
              <a:rPr lang="de-DE" altLang="en-US" sz="2400" b="1">
                <a:latin typeface="Arial" panose="020B0604020202020204" pitchFamily="34" charset="0"/>
              </a:rPr>
              <a:t>mattresses  </a:t>
            </a:r>
            <a:endParaRPr lang="de-DE" altLang="en-US" sz="2400" b="1"/>
          </a:p>
        </p:txBody>
      </p:sp>
      <p:pic>
        <p:nvPicPr>
          <p:cNvPr id="18435" name="Grafik 2">
            <a:extLst>
              <a:ext uri="{FF2B5EF4-FFF2-40B4-BE49-F238E27FC236}">
                <a16:creationId xmlns:a16="http://schemas.microsoft.com/office/drawing/2014/main" id="{942CDBD3-63A2-4157-BA45-50BB89DE6F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141288"/>
            <a:ext cx="9144000" cy="164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Grafik 1">
            <a:extLst>
              <a:ext uri="{FF2B5EF4-FFF2-40B4-BE49-F238E27FC236}">
                <a16:creationId xmlns:a16="http://schemas.microsoft.com/office/drawing/2014/main" id="{42275698-2EEC-422E-A7F9-3B4531E109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2852738"/>
            <a:ext cx="5735638"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Grafik 3">
            <a:extLst>
              <a:ext uri="{FF2B5EF4-FFF2-40B4-BE49-F238E27FC236}">
                <a16:creationId xmlns:a16="http://schemas.microsoft.com/office/drawing/2014/main" id="{E745C803-2BEC-4FA2-91E7-599EE5FC2F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538" y="5054600"/>
            <a:ext cx="4430712" cy="139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Grafik 5">
            <a:extLst>
              <a:ext uri="{FF2B5EF4-FFF2-40B4-BE49-F238E27FC236}">
                <a16:creationId xmlns:a16="http://schemas.microsoft.com/office/drawing/2014/main" id="{57BB8041-262B-4B3B-B96D-272D392F0F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53100" y="4156075"/>
            <a:ext cx="285115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Grafik 18">
            <a:extLst>
              <a:ext uri="{FF2B5EF4-FFF2-40B4-BE49-F238E27FC236}">
                <a16:creationId xmlns:a16="http://schemas.microsoft.com/office/drawing/2014/main" id="{039285F2-7F02-1150-A48A-2D381DEBA7E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8950" y="6202363"/>
            <a:ext cx="234791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feld 4">
            <a:extLst>
              <a:ext uri="{FF2B5EF4-FFF2-40B4-BE49-F238E27FC236}">
                <a16:creationId xmlns:a16="http://schemas.microsoft.com/office/drawing/2014/main" id="{F59BCA39-8359-4138-B718-80AC7DABDB35}"/>
              </a:ext>
            </a:extLst>
          </p:cNvPr>
          <p:cNvSpPr txBox="1">
            <a:spLocks noChangeArrowheads="1"/>
          </p:cNvSpPr>
          <p:nvPr/>
        </p:nvSpPr>
        <p:spPr bwMode="auto">
          <a:xfrm>
            <a:off x="395288" y="1690688"/>
            <a:ext cx="87137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en-US" sz="2400">
                <a:latin typeface="Arial" panose="020B0604020202020204" pitchFamily="34" charset="0"/>
              </a:rPr>
              <a:t>Bärenschlaf-International®… luxurious handmade motorized  </a:t>
            </a:r>
          </a:p>
        </p:txBody>
      </p:sp>
      <p:pic>
        <p:nvPicPr>
          <p:cNvPr id="19459" name="Grafik 2">
            <a:extLst>
              <a:ext uri="{FF2B5EF4-FFF2-40B4-BE49-F238E27FC236}">
                <a16:creationId xmlns:a16="http://schemas.microsoft.com/office/drawing/2014/main" id="{EE3D71DE-EC74-4EB9-B14F-5F97D5EB1C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2388"/>
            <a:ext cx="914400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Grafik 2">
            <a:extLst>
              <a:ext uri="{FF2B5EF4-FFF2-40B4-BE49-F238E27FC236}">
                <a16:creationId xmlns:a16="http://schemas.microsoft.com/office/drawing/2014/main" id="{069191A5-A687-41D2-91F1-19B4B5C91C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2138363"/>
            <a:ext cx="6092825" cy="466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feld 4">
            <a:extLst>
              <a:ext uri="{FF2B5EF4-FFF2-40B4-BE49-F238E27FC236}">
                <a16:creationId xmlns:a16="http://schemas.microsoft.com/office/drawing/2014/main" id="{86719E8D-57DE-4662-B3E6-73C239BD3E2E}"/>
              </a:ext>
            </a:extLst>
          </p:cNvPr>
          <p:cNvSpPr txBox="1">
            <a:spLocks noChangeArrowheads="1"/>
          </p:cNvSpPr>
          <p:nvPr/>
        </p:nvSpPr>
        <p:spPr bwMode="auto">
          <a:xfrm>
            <a:off x="395288" y="1989138"/>
            <a:ext cx="64627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de-DE" altLang="en-US" sz="2000" b="1">
                <a:latin typeface="Arial" panose="020B0604020202020204" pitchFamily="34" charset="0"/>
              </a:rPr>
              <a:t>upholstered bed stead set </a:t>
            </a:r>
            <a:endParaRPr lang="en-US" altLang="en-US" sz="2000" b="1">
              <a:latin typeface="Arial" panose="020B0604020202020204" pitchFamily="34" charset="0"/>
            </a:endParaRPr>
          </a:p>
        </p:txBody>
      </p:sp>
      <p:pic>
        <p:nvPicPr>
          <p:cNvPr id="19462" name="Grafik 7">
            <a:extLst>
              <a:ext uri="{FF2B5EF4-FFF2-40B4-BE49-F238E27FC236}">
                <a16:creationId xmlns:a16="http://schemas.microsoft.com/office/drawing/2014/main" id="{E7261974-45C8-41E7-ABB1-4096750BE4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2175" y="2390775"/>
            <a:ext cx="1547813" cy="147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Grafik 9">
            <a:extLst>
              <a:ext uri="{FF2B5EF4-FFF2-40B4-BE49-F238E27FC236}">
                <a16:creationId xmlns:a16="http://schemas.microsoft.com/office/drawing/2014/main" id="{70DF641D-A766-4EE9-86F8-C30F73A408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59563" y="4800600"/>
            <a:ext cx="2300287"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Grafik 18">
            <a:extLst>
              <a:ext uri="{FF2B5EF4-FFF2-40B4-BE49-F238E27FC236}">
                <a16:creationId xmlns:a16="http://schemas.microsoft.com/office/drawing/2014/main" id="{A7DEF231-246B-AACD-8C46-069379B091F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8950" y="6202363"/>
            <a:ext cx="234791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feld 4">
            <a:extLst>
              <a:ext uri="{FF2B5EF4-FFF2-40B4-BE49-F238E27FC236}">
                <a16:creationId xmlns:a16="http://schemas.microsoft.com/office/drawing/2014/main" id="{ECFFD2CC-BEFE-4C95-8BBF-B6D59DC73119}"/>
              </a:ext>
            </a:extLst>
          </p:cNvPr>
          <p:cNvSpPr txBox="1">
            <a:spLocks noChangeArrowheads="1"/>
          </p:cNvSpPr>
          <p:nvPr/>
        </p:nvSpPr>
        <p:spPr bwMode="auto">
          <a:xfrm>
            <a:off x="539750" y="1557338"/>
            <a:ext cx="86042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en-US" sz="2400">
                <a:latin typeface="Arial" panose="020B0604020202020204" pitchFamily="34" charset="0"/>
              </a:rPr>
              <a:t>Bärenschlaf-International® luxurious  handmade </a:t>
            </a:r>
          </a:p>
          <a:p>
            <a:pPr eaLnBrk="1" hangingPunct="1">
              <a:spcBef>
                <a:spcPct val="0"/>
              </a:spcBef>
              <a:buFontTx/>
              <a:buNone/>
            </a:pPr>
            <a:endParaRPr lang="de-DE" altLang="en-US" sz="2400" b="1">
              <a:latin typeface="Arial" panose="020B0604020202020204" pitchFamily="34" charset="0"/>
            </a:endParaRPr>
          </a:p>
        </p:txBody>
      </p:sp>
      <p:pic>
        <p:nvPicPr>
          <p:cNvPr id="20483" name="Grafik 2">
            <a:extLst>
              <a:ext uri="{FF2B5EF4-FFF2-40B4-BE49-F238E27FC236}">
                <a16:creationId xmlns:a16="http://schemas.microsoft.com/office/drawing/2014/main" id="{4EC834BF-AABA-4175-A19B-FBA38E5621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8" y="12700"/>
            <a:ext cx="9144001"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Grafik 1">
            <a:extLst>
              <a:ext uri="{FF2B5EF4-FFF2-40B4-BE49-F238E27FC236}">
                <a16:creationId xmlns:a16="http://schemas.microsoft.com/office/drawing/2014/main" id="{F375A73B-6F60-45F7-8924-DE512866B6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1887538"/>
            <a:ext cx="5472112" cy="492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extfeld 3">
            <a:extLst>
              <a:ext uri="{FF2B5EF4-FFF2-40B4-BE49-F238E27FC236}">
                <a16:creationId xmlns:a16="http://schemas.microsoft.com/office/drawing/2014/main" id="{EFCF0FC1-3757-449F-B354-5E50805C0683}"/>
              </a:ext>
            </a:extLst>
          </p:cNvPr>
          <p:cNvSpPr txBox="1">
            <a:spLocks noChangeArrowheads="1"/>
          </p:cNvSpPr>
          <p:nvPr/>
        </p:nvSpPr>
        <p:spPr bwMode="auto">
          <a:xfrm>
            <a:off x="539750" y="2017713"/>
            <a:ext cx="45767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de-DE" altLang="en-US" sz="1800" b="1">
                <a:latin typeface="Arial" panose="020B0604020202020204" pitchFamily="34" charset="0"/>
              </a:rPr>
              <a:t>boxspringbed set </a:t>
            </a:r>
            <a:endParaRPr lang="en-US" altLang="en-US" sz="1800" b="1">
              <a:latin typeface="Arial" panose="020B0604020202020204" pitchFamily="34" charset="0"/>
            </a:endParaRPr>
          </a:p>
        </p:txBody>
      </p:sp>
      <p:pic>
        <p:nvPicPr>
          <p:cNvPr id="20486" name="Grafik 5">
            <a:extLst>
              <a:ext uri="{FF2B5EF4-FFF2-40B4-BE49-F238E27FC236}">
                <a16:creationId xmlns:a16="http://schemas.microsoft.com/office/drawing/2014/main" id="{7DC35296-7E1B-4914-B0AE-81AE8B18E7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2425" y="2203450"/>
            <a:ext cx="2125663"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Grafik 7">
            <a:extLst>
              <a:ext uri="{FF2B5EF4-FFF2-40B4-BE49-F238E27FC236}">
                <a16:creationId xmlns:a16="http://schemas.microsoft.com/office/drawing/2014/main" id="{838FB58F-50B0-480E-B682-D9C92F8CC1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888" y="5229225"/>
            <a:ext cx="2565400"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Grafik 18">
            <a:extLst>
              <a:ext uri="{FF2B5EF4-FFF2-40B4-BE49-F238E27FC236}">
                <a16:creationId xmlns:a16="http://schemas.microsoft.com/office/drawing/2014/main" id="{A4FCFA18-1CE5-12F3-105A-2FFA606D58B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8950" y="6202363"/>
            <a:ext cx="234791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feld 6">
            <a:extLst>
              <a:ext uri="{FF2B5EF4-FFF2-40B4-BE49-F238E27FC236}">
                <a16:creationId xmlns:a16="http://schemas.microsoft.com/office/drawing/2014/main" id="{E8D69357-013D-44FD-B34C-CFB944BDA9E0}"/>
              </a:ext>
            </a:extLst>
          </p:cNvPr>
          <p:cNvSpPr txBox="1">
            <a:spLocks noChangeArrowheads="1"/>
          </p:cNvSpPr>
          <p:nvPr/>
        </p:nvSpPr>
        <p:spPr bwMode="auto">
          <a:xfrm>
            <a:off x="946943" y="1631262"/>
            <a:ext cx="712946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dirty="0">
                <a:latin typeface="Arial" panose="020B0604020202020204" pitchFamily="34" charset="0"/>
              </a:rPr>
              <a:t>COMPANY PRESENTATION </a:t>
            </a:r>
          </a:p>
          <a:p>
            <a:pPr algn="ctr" eaLnBrk="1" hangingPunct="1">
              <a:spcBef>
                <a:spcPct val="0"/>
              </a:spcBef>
              <a:buFontTx/>
              <a:buNone/>
            </a:pPr>
            <a:endParaRPr lang="de-DE" altLang="en-US" sz="2800" dirty="0">
              <a:latin typeface="Arial" panose="020B0604020202020204" pitchFamily="34" charset="0"/>
            </a:endParaRPr>
          </a:p>
        </p:txBody>
      </p:sp>
      <p:pic>
        <p:nvPicPr>
          <p:cNvPr id="3075" name="Grafik 4">
            <a:extLst>
              <a:ext uri="{FF2B5EF4-FFF2-40B4-BE49-F238E27FC236}">
                <a16:creationId xmlns:a16="http://schemas.microsoft.com/office/drawing/2014/main" id="{64E6521F-424C-483E-8FB2-A55A91EE29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90488"/>
            <a:ext cx="9144000"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feld 4">
            <a:extLst>
              <a:ext uri="{FF2B5EF4-FFF2-40B4-BE49-F238E27FC236}">
                <a16:creationId xmlns:a16="http://schemas.microsoft.com/office/drawing/2014/main" id="{C885422E-5017-474C-97FE-7DD80E4FD7D1}"/>
              </a:ext>
            </a:extLst>
          </p:cNvPr>
          <p:cNvSpPr txBox="1">
            <a:spLocks noChangeArrowheads="1"/>
          </p:cNvSpPr>
          <p:nvPr/>
        </p:nvSpPr>
        <p:spPr bwMode="auto">
          <a:xfrm>
            <a:off x="395536" y="1988840"/>
            <a:ext cx="4116139"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b="1" dirty="0">
                <a:latin typeface="Arial" panose="020B0604020202020204" pitchFamily="34" charset="0"/>
              </a:rPr>
              <a:t>company  :</a:t>
            </a:r>
            <a:endParaRPr lang="en-GB" altLang="en-US" sz="1400" dirty="0">
              <a:latin typeface="Arial" panose="020B0604020202020204" pitchFamily="34" charset="0"/>
            </a:endParaRPr>
          </a:p>
          <a:p>
            <a:pPr eaLnBrk="1" hangingPunct="1">
              <a:spcBef>
                <a:spcPct val="0"/>
              </a:spcBef>
              <a:buFontTx/>
              <a:buNone/>
            </a:pPr>
            <a:r>
              <a:rPr lang="en-GB" altLang="en-US" sz="1400" dirty="0">
                <a:latin typeface="Arial" panose="020B0604020202020204" pitchFamily="34" charset="0"/>
              </a:rPr>
              <a:t>Litbed bedding company UAB   </a:t>
            </a:r>
            <a:r>
              <a:rPr lang="en-GB" altLang="en-US" sz="1100" b="1" i="1" dirty="0">
                <a:latin typeface="Courier New" panose="02070309020205020404" pitchFamily="49" charset="0"/>
                <a:cs typeface="Courier New" panose="02070309020205020404" pitchFamily="49" charset="0"/>
              </a:rPr>
              <a:t>Est.2000</a:t>
            </a:r>
          </a:p>
          <a:p>
            <a:pPr eaLnBrk="1" hangingPunct="1">
              <a:spcBef>
                <a:spcPct val="0"/>
              </a:spcBef>
              <a:buFontTx/>
              <a:buNone/>
            </a:pPr>
            <a:r>
              <a:rPr lang="en-GB" altLang="en-US" sz="1400" dirty="0" err="1">
                <a:latin typeface="Arial" panose="020B0604020202020204" pitchFamily="34" charset="0"/>
              </a:rPr>
              <a:t>Bärenschlaf</a:t>
            </a:r>
            <a:r>
              <a:rPr lang="en-GB" altLang="en-US" sz="1400" dirty="0">
                <a:latin typeface="Arial" panose="020B0604020202020204" pitchFamily="34" charset="0"/>
              </a:rPr>
              <a:t>-International®</a:t>
            </a:r>
          </a:p>
          <a:p>
            <a:pPr eaLnBrk="1" hangingPunct="1">
              <a:spcBef>
                <a:spcPct val="0"/>
              </a:spcBef>
              <a:buFontTx/>
              <a:buNone/>
            </a:pPr>
            <a:r>
              <a:rPr lang="de-DE" altLang="en-US" sz="1400" dirty="0">
                <a:latin typeface="Arial" panose="020B0604020202020204" pitchFamily="34" charset="0"/>
              </a:rPr>
              <a:t>Geliu g. 27 (Auseniskiu km.) </a:t>
            </a:r>
          </a:p>
          <a:p>
            <a:pPr eaLnBrk="1" hangingPunct="1">
              <a:spcBef>
                <a:spcPct val="0"/>
              </a:spcBef>
              <a:buFontTx/>
              <a:buNone/>
            </a:pPr>
            <a:r>
              <a:rPr lang="de-DE" altLang="en-US" sz="1400" dirty="0">
                <a:latin typeface="Arial" panose="020B0604020202020204" pitchFamily="34" charset="0"/>
              </a:rPr>
              <a:t>LT-21366 Vievis   </a:t>
            </a:r>
          </a:p>
          <a:p>
            <a:pPr eaLnBrk="1" hangingPunct="1">
              <a:spcBef>
                <a:spcPct val="0"/>
              </a:spcBef>
              <a:buFontTx/>
              <a:buNone/>
            </a:pPr>
            <a:r>
              <a:rPr lang="de-DE" altLang="en-US" sz="1400" dirty="0">
                <a:latin typeface="Arial" panose="020B0604020202020204" pitchFamily="34" charset="0"/>
              </a:rPr>
              <a:t>                                         Litauen / Lithuania</a:t>
            </a:r>
          </a:p>
          <a:p>
            <a:pPr eaLnBrk="1" hangingPunct="1">
              <a:spcBef>
                <a:spcPct val="0"/>
              </a:spcBef>
              <a:buFontTx/>
              <a:buNone/>
            </a:pPr>
            <a:r>
              <a:rPr lang="de-DE" altLang="en-US" sz="1800" dirty="0">
                <a:latin typeface="Arial" panose="020B0604020202020204" pitchFamily="34" charset="0"/>
              </a:rPr>
              <a:t> </a:t>
            </a:r>
            <a:endParaRPr lang="de-DE" altLang="en-US" sz="1800" b="1" i="1" dirty="0">
              <a:latin typeface="Courier New" panose="02070309020205020404" pitchFamily="49" charset="0"/>
              <a:cs typeface="Courier New" panose="02070309020205020404" pitchFamily="49" charset="0"/>
            </a:endParaRPr>
          </a:p>
          <a:p>
            <a:pPr eaLnBrk="1" hangingPunct="1">
              <a:spcBef>
                <a:spcPct val="0"/>
              </a:spcBef>
              <a:buFontTx/>
              <a:buNone/>
            </a:pPr>
            <a:endParaRPr lang="de-DE" altLang="en-US" b="1" dirty="0">
              <a:latin typeface="Arial" panose="020B0604020202020204" pitchFamily="34" charset="0"/>
            </a:endParaRPr>
          </a:p>
          <a:p>
            <a:pPr eaLnBrk="1" hangingPunct="1">
              <a:spcBef>
                <a:spcPct val="0"/>
              </a:spcBef>
              <a:buFontTx/>
              <a:buNone/>
            </a:pPr>
            <a:endParaRPr lang="de-DE" altLang="en-US" b="1" dirty="0">
              <a:latin typeface="Arial" panose="020B0604020202020204" pitchFamily="34" charset="0"/>
            </a:endParaRPr>
          </a:p>
          <a:p>
            <a:pPr eaLnBrk="1" hangingPunct="1">
              <a:spcBef>
                <a:spcPct val="0"/>
              </a:spcBef>
              <a:buFontTx/>
              <a:buNone/>
            </a:pPr>
            <a:endParaRPr lang="de-DE" altLang="en-US" b="1" dirty="0">
              <a:latin typeface="Arial" panose="020B0604020202020204" pitchFamily="34" charset="0"/>
            </a:endParaRPr>
          </a:p>
          <a:p>
            <a:pPr eaLnBrk="1" hangingPunct="1">
              <a:spcBef>
                <a:spcPct val="0"/>
              </a:spcBef>
              <a:buFontTx/>
              <a:buNone/>
            </a:pPr>
            <a:endParaRPr lang="de-DE" altLang="en-US" b="1" dirty="0">
              <a:latin typeface="Arial" panose="020B0604020202020204" pitchFamily="34" charset="0"/>
            </a:endParaRPr>
          </a:p>
          <a:p>
            <a:pPr eaLnBrk="1" hangingPunct="1">
              <a:spcBef>
                <a:spcPct val="0"/>
              </a:spcBef>
              <a:buFontTx/>
              <a:buNone/>
            </a:pPr>
            <a:r>
              <a:rPr lang="de-DE" altLang="en-US" b="1" dirty="0">
                <a:latin typeface="Arial" panose="020B0604020202020204" pitchFamily="34" charset="0"/>
              </a:rPr>
              <a:t>SHOWROOM </a:t>
            </a:r>
            <a:r>
              <a:rPr lang="de-DE" altLang="en-US" sz="2400" dirty="0">
                <a:latin typeface="Arial" panose="020B0604020202020204" pitchFamily="34" charset="0"/>
              </a:rPr>
              <a:t>&amp; office  </a:t>
            </a:r>
            <a:r>
              <a:rPr lang="de-DE" altLang="en-US" b="1" dirty="0">
                <a:latin typeface="Arial" panose="020B0604020202020204" pitchFamily="34" charset="0"/>
              </a:rPr>
              <a:t>LITHUANIA </a:t>
            </a:r>
          </a:p>
        </p:txBody>
      </p:sp>
      <p:sp>
        <p:nvSpPr>
          <p:cNvPr id="3077" name="Textfeld 6">
            <a:extLst>
              <a:ext uri="{FF2B5EF4-FFF2-40B4-BE49-F238E27FC236}">
                <a16:creationId xmlns:a16="http://schemas.microsoft.com/office/drawing/2014/main" id="{1C54C454-3402-4791-A49B-752B8269AFB8}"/>
              </a:ext>
            </a:extLst>
          </p:cNvPr>
          <p:cNvSpPr txBox="1">
            <a:spLocks noChangeArrowheads="1"/>
          </p:cNvSpPr>
          <p:nvPr/>
        </p:nvSpPr>
        <p:spPr bwMode="auto">
          <a:xfrm>
            <a:off x="4572000" y="2060848"/>
            <a:ext cx="4260153"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400" b="1" dirty="0">
                <a:latin typeface="Arial" panose="020B0604020202020204" pitchFamily="34" charset="0"/>
              </a:rPr>
              <a:t>company :</a:t>
            </a:r>
            <a:endParaRPr lang="de-DE" altLang="en-US" sz="1400" dirty="0">
              <a:latin typeface="Arial" panose="020B0604020202020204" pitchFamily="34" charset="0"/>
            </a:endParaRPr>
          </a:p>
          <a:p>
            <a:pPr eaLnBrk="1" hangingPunct="1">
              <a:spcBef>
                <a:spcPct val="0"/>
              </a:spcBef>
              <a:buFontTx/>
              <a:buNone/>
            </a:pPr>
            <a:r>
              <a:rPr lang="de-DE" altLang="en-US" sz="1400" dirty="0">
                <a:latin typeface="Arial" panose="020B0604020202020204" pitchFamily="34" charset="0"/>
              </a:rPr>
              <a:t>Holger Klute GmbH &amp; Co.KG.   </a:t>
            </a:r>
          </a:p>
          <a:p>
            <a:pPr eaLnBrk="1" hangingPunct="1">
              <a:spcBef>
                <a:spcPct val="0"/>
              </a:spcBef>
              <a:buFontTx/>
              <a:buNone/>
            </a:pPr>
            <a:r>
              <a:rPr lang="de-DE" altLang="en-US" sz="1400" dirty="0">
                <a:latin typeface="Arial" panose="020B0604020202020204" pitchFamily="34" charset="0"/>
              </a:rPr>
              <a:t>Bärenschlaf-International® </a:t>
            </a:r>
            <a:r>
              <a:rPr lang="de-DE" altLang="en-US" sz="1100" b="1" i="1" dirty="0">
                <a:latin typeface="Courier New" panose="02070309020205020404" pitchFamily="49" charset="0"/>
                <a:cs typeface="Courier New" panose="02070309020205020404" pitchFamily="49" charset="0"/>
              </a:rPr>
              <a:t>Est 1920</a:t>
            </a:r>
          </a:p>
          <a:p>
            <a:pPr eaLnBrk="1" hangingPunct="1">
              <a:spcBef>
                <a:spcPct val="0"/>
              </a:spcBef>
              <a:buFontTx/>
              <a:buNone/>
            </a:pPr>
            <a:r>
              <a:rPr lang="de-DE" altLang="en-US" sz="1400" dirty="0">
                <a:latin typeface="Arial" panose="020B0604020202020204" pitchFamily="34" charset="0"/>
              </a:rPr>
              <a:t>Bunsenstr. 28</a:t>
            </a:r>
          </a:p>
          <a:p>
            <a:pPr eaLnBrk="1" hangingPunct="1">
              <a:spcBef>
                <a:spcPct val="0"/>
              </a:spcBef>
              <a:buFontTx/>
              <a:buNone/>
            </a:pPr>
            <a:r>
              <a:rPr lang="de-DE" altLang="en-US" sz="1400" dirty="0">
                <a:latin typeface="Arial" panose="020B0604020202020204" pitchFamily="34" charset="0"/>
              </a:rPr>
              <a:t>D-34466 Wolfhagen  </a:t>
            </a:r>
          </a:p>
          <a:p>
            <a:pPr eaLnBrk="1" hangingPunct="1">
              <a:spcBef>
                <a:spcPct val="0"/>
              </a:spcBef>
              <a:buFontTx/>
              <a:buNone/>
            </a:pPr>
            <a:r>
              <a:rPr lang="de-DE" altLang="en-US" sz="1400" dirty="0">
                <a:latin typeface="Arial" panose="020B0604020202020204" pitchFamily="34" charset="0"/>
              </a:rPr>
              <a:t>                                  Deutschland/Germany</a:t>
            </a:r>
          </a:p>
          <a:p>
            <a:pPr eaLnBrk="1" hangingPunct="1">
              <a:spcBef>
                <a:spcPct val="0"/>
              </a:spcBef>
              <a:buFontTx/>
              <a:buNone/>
            </a:pPr>
            <a:endParaRPr lang="de-DE" altLang="en-US" sz="1800" dirty="0">
              <a:latin typeface="Arial" panose="020B0604020202020204" pitchFamily="34" charset="0"/>
            </a:endParaRPr>
          </a:p>
          <a:p>
            <a:pPr eaLnBrk="1" hangingPunct="1">
              <a:spcBef>
                <a:spcPct val="0"/>
              </a:spcBef>
              <a:buFont typeface="Arial" panose="020B0604020202020204" pitchFamily="34" charset="0"/>
              <a:buNone/>
            </a:pPr>
            <a:endParaRPr lang="de-DE" altLang="en-US" sz="1800" b="1" i="1" dirty="0">
              <a:latin typeface="Courier New" panose="02070309020205020404" pitchFamily="49" charset="0"/>
              <a:cs typeface="Courier New" panose="02070309020205020404" pitchFamily="49" charset="0"/>
            </a:endParaRPr>
          </a:p>
          <a:p>
            <a:pPr eaLnBrk="1" hangingPunct="1">
              <a:spcBef>
                <a:spcPct val="0"/>
              </a:spcBef>
              <a:buFont typeface="Arial" panose="020B0604020202020204" pitchFamily="34" charset="0"/>
              <a:buNone/>
            </a:pPr>
            <a:endParaRPr lang="de-DE" altLang="en-US" sz="1800" b="1" i="1" dirty="0">
              <a:latin typeface="Courier New" panose="02070309020205020404" pitchFamily="49" charset="0"/>
              <a:cs typeface="Courier New" panose="02070309020205020404" pitchFamily="49" charset="0"/>
            </a:endParaRPr>
          </a:p>
          <a:p>
            <a:pPr eaLnBrk="1" hangingPunct="1">
              <a:spcBef>
                <a:spcPct val="0"/>
              </a:spcBef>
              <a:buFont typeface="Arial" panose="020B0604020202020204" pitchFamily="34" charset="0"/>
              <a:buNone/>
            </a:pPr>
            <a:endParaRPr lang="de-DE" altLang="en-US" sz="1800" b="1" i="1" dirty="0">
              <a:latin typeface="Courier New" panose="02070309020205020404" pitchFamily="49" charset="0"/>
              <a:cs typeface="Courier New" panose="02070309020205020404" pitchFamily="49" charset="0"/>
            </a:endParaRPr>
          </a:p>
          <a:p>
            <a:pPr eaLnBrk="1" hangingPunct="1">
              <a:spcBef>
                <a:spcPct val="0"/>
              </a:spcBef>
              <a:buFont typeface="Arial" panose="020B0604020202020204" pitchFamily="34" charset="0"/>
              <a:buNone/>
            </a:pPr>
            <a:endParaRPr lang="de-DE" altLang="en-US" sz="1800" b="1" i="1" dirty="0">
              <a:latin typeface="Courier New" panose="02070309020205020404" pitchFamily="49" charset="0"/>
              <a:cs typeface="Courier New" panose="02070309020205020404" pitchFamily="49" charset="0"/>
            </a:endParaRPr>
          </a:p>
          <a:p>
            <a:pPr eaLnBrk="1" hangingPunct="1">
              <a:spcBef>
                <a:spcPct val="0"/>
              </a:spcBef>
              <a:buFont typeface="Arial" panose="020B0604020202020204" pitchFamily="34" charset="0"/>
              <a:buNone/>
            </a:pPr>
            <a:endParaRPr lang="de-DE" altLang="en-US" sz="1800" b="1" i="1" dirty="0">
              <a:latin typeface="Courier New" panose="02070309020205020404" pitchFamily="49" charset="0"/>
              <a:cs typeface="Courier New" panose="02070309020205020404" pitchFamily="49" charset="0"/>
            </a:endParaRPr>
          </a:p>
          <a:p>
            <a:pPr eaLnBrk="1" hangingPunct="1">
              <a:spcBef>
                <a:spcPct val="0"/>
              </a:spcBef>
              <a:buFont typeface="Arial" panose="020B0604020202020204" pitchFamily="34" charset="0"/>
              <a:buNone/>
            </a:pPr>
            <a:endParaRPr lang="de-DE" altLang="en-US" sz="3600" b="1" dirty="0">
              <a:latin typeface="Arial" panose="020B0604020202020204" pitchFamily="34" charset="0"/>
            </a:endParaRPr>
          </a:p>
          <a:p>
            <a:pPr eaLnBrk="1" hangingPunct="1">
              <a:spcBef>
                <a:spcPct val="0"/>
              </a:spcBef>
              <a:buFont typeface="Arial" panose="020B0604020202020204" pitchFamily="34" charset="0"/>
              <a:buNone/>
            </a:pPr>
            <a:r>
              <a:rPr lang="de-DE" altLang="en-US" b="1" dirty="0">
                <a:latin typeface="Arial" panose="020B0604020202020204" pitchFamily="34" charset="0"/>
              </a:rPr>
              <a:t>SHOWROOM </a:t>
            </a:r>
            <a:r>
              <a:rPr lang="de-DE" altLang="en-US" sz="2400" dirty="0">
                <a:latin typeface="Arial" panose="020B0604020202020204" pitchFamily="34" charset="0"/>
              </a:rPr>
              <a:t>&amp; office</a:t>
            </a:r>
            <a:r>
              <a:rPr lang="de-DE" altLang="en-US" sz="2400" b="1" dirty="0">
                <a:latin typeface="Arial" panose="020B0604020202020204" pitchFamily="34" charset="0"/>
              </a:rPr>
              <a:t> </a:t>
            </a:r>
            <a:r>
              <a:rPr lang="de-DE" altLang="en-US" b="1" dirty="0">
                <a:latin typeface="Arial" panose="020B0604020202020204" pitchFamily="34" charset="0"/>
              </a:rPr>
              <a:t>GERMANY</a:t>
            </a:r>
            <a:endParaRPr lang="de-DE" altLang="en-US" dirty="0">
              <a:latin typeface="Arial" panose="020B0604020202020204" pitchFamily="34" charset="0"/>
            </a:endParaRPr>
          </a:p>
        </p:txBody>
      </p:sp>
      <p:pic>
        <p:nvPicPr>
          <p:cNvPr id="3" name="Picture 2">
            <a:extLst>
              <a:ext uri="{FF2B5EF4-FFF2-40B4-BE49-F238E27FC236}">
                <a16:creationId xmlns:a16="http://schemas.microsoft.com/office/drawing/2014/main" id="{084E265C-1AE3-B473-B811-A862ACCADC93}"/>
              </a:ext>
            </a:extLst>
          </p:cNvPr>
          <p:cNvPicPr>
            <a:picLocks noChangeAspect="1"/>
          </p:cNvPicPr>
          <p:nvPr/>
        </p:nvPicPr>
        <p:blipFill>
          <a:blip r:embed="rId3"/>
          <a:stretch>
            <a:fillRect/>
          </a:stretch>
        </p:blipFill>
        <p:spPr>
          <a:xfrm>
            <a:off x="379559" y="3428492"/>
            <a:ext cx="4071828" cy="2088740"/>
          </a:xfrm>
          <a:prstGeom prst="rect">
            <a:avLst/>
          </a:prstGeom>
          <a:ln>
            <a:noFill/>
          </a:ln>
          <a:effectLst>
            <a:softEdge rad="112500"/>
          </a:effectLst>
        </p:spPr>
      </p:pic>
      <p:pic>
        <p:nvPicPr>
          <p:cNvPr id="4" name="Picture 3">
            <a:extLst>
              <a:ext uri="{FF2B5EF4-FFF2-40B4-BE49-F238E27FC236}">
                <a16:creationId xmlns:a16="http://schemas.microsoft.com/office/drawing/2014/main" id="{56773C42-E63C-DA31-E137-0FBBBA28C53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1297" y="3353876"/>
            <a:ext cx="4085678" cy="2163356"/>
          </a:xfrm>
          <a:prstGeom prst="rect">
            <a:avLst/>
          </a:prstGeom>
          <a:ln>
            <a:noFill/>
          </a:ln>
          <a:effectLst>
            <a:softEdge rad="112500"/>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feld 4">
            <a:extLst>
              <a:ext uri="{FF2B5EF4-FFF2-40B4-BE49-F238E27FC236}">
                <a16:creationId xmlns:a16="http://schemas.microsoft.com/office/drawing/2014/main" id="{AA00398E-7983-4259-9D9B-C625E837B3FF}"/>
              </a:ext>
            </a:extLst>
          </p:cNvPr>
          <p:cNvSpPr txBox="1">
            <a:spLocks noChangeArrowheads="1"/>
          </p:cNvSpPr>
          <p:nvPr/>
        </p:nvSpPr>
        <p:spPr bwMode="auto">
          <a:xfrm>
            <a:off x="395288" y="1516063"/>
            <a:ext cx="85693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en-US" sz="2400">
                <a:latin typeface="Arial" panose="020B0604020202020204" pitchFamily="34" charset="0"/>
              </a:rPr>
              <a:t>Bärenschlaf-International® luxurious handmade hotel </a:t>
            </a:r>
          </a:p>
          <a:p>
            <a:pPr eaLnBrk="1" hangingPunct="1">
              <a:spcBef>
                <a:spcPct val="0"/>
              </a:spcBef>
              <a:buFontTx/>
              <a:buNone/>
            </a:pPr>
            <a:endParaRPr lang="de-DE" altLang="en-US" sz="2400" b="1"/>
          </a:p>
        </p:txBody>
      </p:sp>
      <p:pic>
        <p:nvPicPr>
          <p:cNvPr id="21507" name="Grafik 2">
            <a:extLst>
              <a:ext uri="{FF2B5EF4-FFF2-40B4-BE49-F238E27FC236}">
                <a16:creationId xmlns:a16="http://schemas.microsoft.com/office/drawing/2014/main" id="{6A37738D-F36A-4F8D-A0B1-EB10D22453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463"/>
            <a:ext cx="9109075" cy="1641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Grafik 1">
            <a:extLst>
              <a:ext uri="{FF2B5EF4-FFF2-40B4-BE49-F238E27FC236}">
                <a16:creationId xmlns:a16="http://schemas.microsoft.com/office/drawing/2014/main" id="{7F011F0E-9E44-43C8-913D-06B184B00D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650" y="1909763"/>
            <a:ext cx="6108700" cy="497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feld 3">
            <a:extLst>
              <a:ext uri="{FF2B5EF4-FFF2-40B4-BE49-F238E27FC236}">
                <a16:creationId xmlns:a16="http://schemas.microsoft.com/office/drawing/2014/main" id="{F0DCB571-C59F-4BFB-AF68-95D3791ACA21}"/>
              </a:ext>
            </a:extLst>
          </p:cNvPr>
          <p:cNvSpPr txBox="1">
            <a:spLocks noChangeArrowheads="1"/>
          </p:cNvSpPr>
          <p:nvPr/>
        </p:nvSpPr>
        <p:spPr bwMode="auto">
          <a:xfrm>
            <a:off x="395288" y="2060575"/>
            <a:ext cx="63833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de-DE" altLang="en-US" sz="1800" b="1">
                <a:latin typeface="Arial" panose="020B0604020202020204" pitchFamily="34" charset="0"/>
              </a:rPr>
              <a:t>boxspringbed set </a:t>
            </a:r>
            <a:endParaRPr lang="en-US" altLang="en-US" sz="1800" b="1">
              <a:latin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feld 4">
            <a:extLst>
              <a:ext uri="{FF2B5EF4-FFF2-40B4-BE49-F238E27FC236}">
                <a16:creationId xmlns:a16="http://schemas.microsoft.com/office/drawing/2014/main" id="{B105AD73-0522-4DB5-91D2-008559157525}"/>
              </a:ext>
            </a:extLst>
          </p:cNvPr>
          <p:cNvSpPr txBox="1">
            <a:spLocks noChangeArrowheads="1"/>
          </p:cNvSpPr>
          <p:nvPr/>
        </p:nvSpPr>
        <p:spPr bwMode="auto">
          <a:xfrm>
            <a:off x="395288" y="1516063"/>
            <a:ext cx="85693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en-US" sz="2400">
                <a:latin typeface="Arial" panose="020B0604020202020204" pitchFamily="34" charset="0"/>
              </a:rPr>
              <a:t>Bärenschlaf-International® luxurious handmade royal classic</a:t>
            </a:r>
            <a:endParaRPr lang="de-DE" altLang="en-US" sz="2400" b="1"/>
          </a:p>
        </p:txBody>
      </p:sp>
      <p:pic>
        <p:nvPicPr>
          <p:cNvPr id="22531" name="Grafik 2">
            <a:extLst>
              <a:ext uri="{FF2B5EF4-FFF2-40B4-BE49-F238E27FC236}">
                <a16:creationId xmlns:a16="http://schemas.microsoft.com/office/drawing/2014/main" id="{D3617F66-56A5-40DC-A726-FEFCC2F263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463"/>
            <a:ext cx="9109075" cy="1641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Grafik 5">
            <a:extLst>
              <a:ext uri="{FF2B5EF4-FFF2-40B4-BE49-F238E27FC236}">
                <a16:creationId xmlns:a16="http://schemas.microsoft.com/office/drawing/2014/main" id="{24C98668-EB36-46EA-83E2-147DA86913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4438" y="1909763"/>
            <a:ext cx="5543550" cy="497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feld 7">
            <a:extLst>
              <a:ext uri="{FF2B5EF4-FFF2-40B4-BE49-F238E27FC236}">
                <a16:creationId xmlns:a16="http://schemas.microsoft.com/office/drawing/2014/main" id="{C99DD720-2CF5-4907-B5A0-3ED825C13D58}"/>
              </a:ext>
            </a:extLst>
          </p:cNvPr>
          <p:cNvSpPr txBox="1">
            <a:spLocks noChangeArrowheads="1"/>
          </p:cNvSpPr>
          <p:nvPr/>
        </p:nvSpPr>
        <p:spPr bwMode="auto">
          <a:xfrm>
            <a:off x="323850" y="2060575"/>
            <a:ext cx="653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a:latin typeface="Arial" panose="020B0604020202020204" pitchFamily="34" charset="0"/>
              </a:rPr>
              <a:t> </a:t>
            </a:r>
            <a:r>
              <a:rPr lang="en-US" altLang="en-US" sz="1800" b="1">
                <a:latin typeface="Arial" panose="020B0604020202020204" pitchFamily="34" charset="0"/>
              </a:rPr>
              <a:t>boxspringbed set </a:t>
            </a:r>
          </a:p>
        </p:txBody>
      </p:sp>
      <p:pic>
        <p:nvPicPr>
          <p:cNvPr id="2" name="Grafik 18">
            <a:extLst>
              <a:ext uri="{FF2B5EF4-FFF2-40B4-BE49-F238E27FC236}">
                <a16:creationId xmlns:a16="http://schemas.microsoft.com/office/drawing/2014/main" id="{43915727-9E0B-101C-D165-E62AF429FD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950" y="6202363"/>
            <a:ext cx="234791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feld 4">
            <a:extLst>
              <a:ext uri="{FF2B5EF4-FFF2-40B4-BE49-F238E27FC236}">
                <a16:creationId xmlns:a16="http://schemas.microsoft.com/office/drawing/2014/main" id="{B9F09A38-C409-4812-BEC6-291827656474}"/>
              </a:ext>
            </a:extLst>
          </p:cNvPr>
          <p:cNvSpPr txBox="1">
            <a:spLocks noChangeArrowheads="1"/>
          </p:cNvSpPr>
          <p:nvPr/>
        </p:nvSpPr>
        <p:spPr bwMode="auto">
          <a:xfrm>
            <a:off x="395288" y="1516063"/>
            <a:ext cx="85693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en-US" sz="2400">
                <a:latin typeface="Arial" panose="020B0604020202020204" pitchFamily="34" charset="0"/>
              </a:rPr>
              <a:t>Bärenschlaf-International® luxurious handmade headboards </a:t>
            </a:r>
            <a:endParaRPr lang="de-DE" altLang="en-US" sz="2400" b="1"/>
          </a:p>
        </p:txBody>
      </p:sp>
      <p:pic>
        <p:nvPicPr>
          <p:cNvPr id="23555" name="Grafik 2">
            <a:extLst>
              <a:ext uri="{FF2B5EF4-FFF2-40B4-BE49-F238E27FC236}">
                <a16:creationId xmlns:a16="http://schemas.microsoft.com/office/drawing/2014/main" id="{F8DD7ACA-1E48-4FD7-96BA-A1618F4D4F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463"/>
            <a:ext cx="9109075" cy="1641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Grafik 1">
            <a:extLst>
              <a:ext uri="{FF2B5EF4-FFF2-40B4-BE49-F238E27FC236}">
                <a16:creationId xmlns:a16="http://schemas.microsoft.com/office/drawing/2014/main" id="{59120C5F-DF18-4467-9158-0CD700568C2E}"/>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33000"/>
                    </a14:imgEffect>
                  </a14:imgLayer>
                </a14:imgProps>
              </a:ext>
            </a:extLst>
          </a:blip>
          <a:srcRect/>
          <a:stretch>
            <a:fillRect/>
          </a:stretch>
        </p:blipFill>
        <p:spPr bwMode="auto">
          <a:xfrm>
            <a:off x="164914" y="1978104"/>
            <a:ext cx="8814172" cy="4333866"/>
          </a:xfrm>
          <a:prstGeom prst="rect">
            <a:avLst/>
          </a:prstGeom>
          <a:ln>
            <a:noFill/>
          </a:ln>
          <a:effectLst>
            <a:softEdge rad="112500"/>
          </a:effectLst>
        </p:spPr>
      </p:pic>
      <p:pic>
        <p:nvPicPr>
          <p:cNvPr id="3" name="Grafik 18">
            <a:extLst>
              <a:ext uri="{FF2B5EF4-FFF2-40B4-BE49-F238E27FC236}">
                <a16:creationId xmlns:a16="http://schemas.microsoft.com/office/drawing/2014/main" id="{42E8D43E-3F3D-A35A-F629-7263907924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5856" y="6339792"/>
            <a:ext cx="234791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feld 4">
            <a:extLst>
              <a:ext uri="{FF2B5EF4-FFF2-40B4-BE49-F238E27FC236}">
                <a16:creationId xmlns:a16="http://schemas.microsoft.com/office/drawing/2014/main" id="{77624FFC-957B-402D-9E56-8BAB3EDF5F9C}"/>
              </a:ext>
            </a:extLst>
          </p:cNvPr>
          <p:cNvSpPr txBox="1">
            <a:spLocks noChangeArrowheads="1"/>
          </p:cNvSpPr>
          <p:nvPr/>
        </p:nvSpPr>
        <p:spPr bwMode="auto">
          <a:xfrm>
            <a:off x="395288" y="1516063"/>
            <a:ext cx="85693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en-US" sz="2400">
                <a:latin typeface="Arial" panose="020B0604020202020204" pitchFamily="34" charset="0"/>
              </a:rPr>
              <a:t>Bärenschlaf-International® handmade individual created    mattresses for luxurious yachting and caravan projects  </a:t>
            </a:r>
            <a:endParaRPr lang="de-DE" altLang="en-US" sz="2400" b="1"/>
          </a:p>
        </p:txBody>
      </p:sp>
      <p:pic>
        <p:nvPicPr>
          <p:cNvPr id="24579" name="Grafik 2">
            <a:extLst>
              <a:ext uri="{FF2B5EF4-FFF2-40B4-BE49-F238E27FC236}">
                <a16:creationId xmlns:a16="http://schemas.microsoft.com/office/drawing/2014/main" id="{7D291BF3-43D2-4D53-93F1-3AB75475E3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463"/>
            <a:ext cx="9109075" cy="1641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Grafik 3">
            <a:extLst>
              <a:ext uri="{FF2B5EF4-FFF2-40B4-BE49-F238E27FC236}">
                <a16:creationId xmlns:a16="http://schemas.microsoft.com/office/drawing/2014/main" id="{9F642096-7501-4865-A7F0-AF9A8E738EC7}"/>
              </a:ext>
            </a:extLst>
          </p:cNvPr>
          <p:cNvPicPr>
            <a:picLocks noChangeAspect="1"/>
          </p:cNvPicPr>
          <p:nvPr/>
        </p:nvPicPr>
        <p:blipFill>
          <a:blip r:embed="rId3">
            <a:extLst>
              <a:ext uri="{BEBA8EAE-BF5A-486C-A8C5-ECC9F3942E4B}">
                <a14:imgProps xmlns:a14="http://schemas.microsoft.com/office/drawing/2010/main">
                  <a14:imgLayer r:embed="rId4">
                    <a14:imgEffect>
                      <a14:saturation sat="33000"/>
                    </a14:imgEffect>
                  </a14:imgLayer>
                </a14:imgProps>
              </a:ext>
            </a:extLst>
          </a:blip>
          <a:stretch>
            <a:fillRect/>
          </a:stretch>
        </p:blipFill>
        <p:spPr>
          <a:xfrm>
            <a:off x="539552" y="2443066"/>
            <a:ext cx="5300078" cy="4134997"/>
          </a:xfrm>
          <a:prstGeom prst="rect">
            <a:avLst/>
          </a:prstGeom>
          <a:ln>
            <a:noFill/>
          </a:ln>
          <a:effectLst>
            <a:softEdge rad="112500"/>
          </a:effectLst>
        </p:spPr>
      </p:pic>
      <p:pic>
        <p:nvPicPr>
          <p:cNvPr id="24581" name="Grafik 5">
            <a:extLst>
              <a:ext uri="{FF2B5EF4-FFF2-40B4-BE49-F238E27FC236}">
                <a16:creationId xmlns:a16="http://schemas.microsoft.com/office/drawing/2014/main" id="{46B655B2-7863-430F-932B-115997930B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37238" y="2443163"/>
            <a:ext cx="31242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rafik 7">
            <a:extLst>
              <a:ext uri="{FF2B5EF4-FFF2-40B4-BE49-F238E27FC236}">
                <a16:creationId xmlns:a16="http://schemas.microsoft.com/office/drawing/2014/main" id="{6C82A9BA-2E75-4971-BD99-E6F7BBE72F63}"/>
              </a:ext>
            </a:extLst>
          </p:cNvPr>
          <p:cNvPicPr>
            <a:picLocks noChangeAspect="1"/>
          </p:cNvPicPr>
          <p:nvPr/>
        </p:nvPicPr>
        <p:blipFill>
          <a:blip r:embed="rId6">
            <a:extLst>
              <a:ext uri="{BEBA8EAE-BF5A-486C-A8C5-ECC9F3942E4B}">
                <a14:imgProps xmlns:a14="http://schemas.microsoft.com/office/drawing/2010/main">
                  <a14:imgLayer r:embed="rId7">
                    <a14:imgEffect>
                      <a14:saturation sat="33000"/>
                    </a14:imgEffect>
                  </a14:imgLayer>
                </a14:imgProps>
              </a:ext>
            </a:extLst>
          </a:blip>
          <a:stretch>
            <a:fillRect/>
          </a:stretch>
        </p:blipFill>
        <p:spPr>
          <a:xfrm>
            <a:off x="5823017" y="3175781"/>
            <a:ext cx="3272322" cy="2424672"/>
          </a:xfrm>
          <a:prstGeom prst="rect">
            <a:avLst/>
          </a:prstGeom>
          <a:ln>
            <a:noFill/>
          </a:ln>
          <a:effectLst>
            <a:softEdge rad="112500"/>
          </a:effectLst>
        </p:spPr>
      </p:pic>
      <p:pic>
        <p:nvPicPr>
          <p:cNvPr id="24583" name="Grafik 8">
            <a:extLst>
              <a:ext uri="{FF2B5EF4-FFF2-40B4-BE49-F238E27FC236}">
                <a16:creationId xmlns:a16="http://schemas.microsoft.com/office/drawing/2014/main" id="{82E8304A-AC42-442C-87FB-A11CBF7688C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21388" y="5822950"/>
            <a:ext cx="2938462"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feld 4">
            <a:extLst>
              <a:ext uri="{FF2B5EF4-FFF2-40B4-BE49-F238E27FC236}">
                <a16:creationId xmlns:a16="http://schemas.microsoft.com/office/drawing/2014/main" id="{A61B6DEA-C0E0-4668-ACA2-25C387FBB996}"/>
              </a:ext>
            </a:extLst>
          </p:cNvPr>
          <p:cNvSpPr txBox="1">
            <a:spLocks noChangeArrowheads="1"/>
          </p:cNvSpPr>
          <p:nvPr/>
        </p:nvSpPr>
        <p:spPr bwMode="auto">
          <a:xfrm>
            <a:off x="900113" y="1557338"/>
            <a:ext cx="80645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en-US" sz="2400">
                <a:latin typeface="Arial" panose="020B0604020202020204" pitchFamily="34" charset="0"/>
              </a:rPr>
              <a:t>Bärenschlaf-International® luxurious handmade  </a:t>
            </a:r>
          </a:p>
          <a:p>
            <a:pPr eaLnBrk="1" hangingPunct="1">
              <a:spcBef>
                <a:spcPct val="0"/>
              </a:spcBef>
              <a:buFontTx/>
              <a:buNone/>
            </a:pPr>
            <a:r>
              <a:rPr lang="de-DE" altLang="en-US" sz="2400" b="1">
                <a:latin typeface="Arial" panose="020B0604020202020204" pitchFamily="34" charset="0"/>
              </a:rPr>
              <a:t>motorized drop-in slatted bed bases </a:t>
            </a:r>
          </a:p>
        </p:txBody>
      </p:sp>
      <p:pic>
        <p:nvPicPr>
          <p:cNvPr id="25603" name="Grafik 2">
            <a:extLst>
              <a:ext uri="{FF2B5EF4-FFF2-40B4-BE49-F238E27FC236}">
                <a16:creationId xmlns:a16="http://schemas.microsoft.com/office/drawing/2014/main" id="{A4105A52-280F-4906-B5B0-9A69CB7268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75"/>
            <a:ext cx="9144000" cy="164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Grafik 1">
            <a:extLst>
              <a:ext uri="{FF2B5EF4-FFF2-40B4-BE49-F238E27FC236}">
                <a16:creationId xmlns:a16="http://schemas.microsoft.com/office/drawing/2014/main" id="{AD8808E6-8A5B-42C4-81DE-1066EB820D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050" y="2417763"/>
            <a:ext cx="6319838"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Grafik 2">
            <a:extLst>
              <a:ext uri="{FF2B5EF4-FFF2-40B4-BE49-F238E27FC236}">
                <a16:creationId xmlns:a16="http://schemas.microsoft.com/office/drawing/2014/main" id="{E6770B2D-09AA-4F30-B47B-6CF25649F58C}"/>
              </a:ext>
            </a:extLst>
          </p:cNvPr>
          <p:cNvPicPr>
            <a:picLocks noChangeAspect="1"/>
          </p:cNvPicPr>
          <p:nvPr/>
        </p:nvPicPr>
        <p:blipFill>
          <a:blip r:embed="rId4" cstate="print"/>
          <a:srcRect/>
          <a:stretch>
            <a:fillRect/>
          </a:stretch>
        </p:blipFill>
        <p:spPr bwMode="auto">
          <a:xfrm>
            <a:off x="827584" y="2470947"/>
            <a:ext cx="2040314" cy="1458116"/>
          </a:xfrm>
          <a:prstGeom prst="rect">
            <a:avLst/>
          </a:prstGeom>
          <a:ln>
            <a:noFill/>
          </a:ln>
          <a:effectLst>
            <a:softEdge rad="112500"/>
          </a:effectLst>
        </p:spPr>
      </p:pic>
      <p:pic>
        <p:nvPicPr>
          <p:cNvPr id="2" name="Grafik 18">
            <a:extLst>
              <a:ext uri="{FF2B5EF4-FFF2-40B4-BE49-F238E27FC236}">
                <a16:creationId xmlns:a16="http://schemas.microsoft.com/office/drawing/2014/main" id="{DB562907-BFEC-0668-CB12-EF4E0A120A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950" y="6202363"/>
            <a:ext cx="234791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feld 4">
            <a:extLst>
              <a:ext uri="{FF2B5EF4-FFF2-40B4-BE49-F238E27FC236}">
                <a16:creationId xmlns:a16="http://schemas.microsoft.com/office/drawing/2014/main" id="{9DA08533-386D-434F-A427-D818AA9413CA}"/>
              </a:ext>
            </a:extLst>
          </p:cNvPr>
          <p:cNvSpPr txBox="1">
            <a:spLocks noChangeArrowheads="1"/>
          </p:cNvSpPr>
          <p:nvPr/>
        </p:nvSpPr>
        <p:spPr bwMode="auto">
          <a:xfrm>
            <a:off x="539750" y="1628775"/>
            <a:ext cx="84248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en-US" sz="2400">
                <a:latin typeface="Arial" panose="020B0604020202020204" pitchFamily="34" charset="0"/>
              </a:rPr>
              <a:t>          Bärenschlaf-International® handmade </a:t>
            </a:r>
          </a:p>
          <a:p>
            <a:pPr eaLnBrk="1" hangingPunct="1">
              <a:spcBef>
                <a:spcPct val="0"/>
              </a:spcBef>
              <a:buFontTx/>
              <a:buNone/>
            </a:pPr>
            <a:r>
              <a:rPr lang="de-DE" altLang="en-US" sz="2400">
                <a:latin typeface="Arial" panose="020B0604020202020204" pitchFamily="34" charset="0"/>
              </a:rPr>
              <a:t>                      drop-in slatted bed bases </a:t>
            </a:r>
          </a:p>
        </p:txBody>
      </p:sp>
      <p:pic>
        <p:nvPicPr>
          <p:cNvPr id="26627" name="Grafik 2">
            <a:extLst>
              <a:ext uri="{FF2B5EF4-FFF2-40B4-BE49-F238E27FC236}">
                <a16:creationId xmlns:a16="http://schemas.microsoft.com/office/drawing/2014/main" id="{9788BB54-51AA-4210-A0EB-743CDF91CC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 y="84138"/>
            <a:ext cx="914400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Grafik 1">
            <a:extLst>
              <a:ext uri="{FF2B5EF4-FFF2-40B4-BE49-F238E27FC236}">
                <a16:creationId xmlns:a16="http://schemas.microsoft.com/office/drawing/2014/main" id="{49FE69DB-13D5-4862-AF24-FCB5BF23F2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2447425"/>
            <a:ext cx="5937250"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Grafik 18">
            <a:extLst>
              <a:ext uri="{FF2B5EF4-FFF2-40B4-BE49-F238E27FC236}">
                <a16:creationId xmlns:a16="http://schemas.microsoft.com/office/drawing/2014/main" id="{9CC21235-088C-00DB-CD90-4D61C5AAFA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950" y="6202363"/>
            <a:ext cx="234791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feld 4">
            <a:extLst>
              <a:ext uri="{FF2B5EF4-FFF2-40B4-BE49-F238E27FC236}">
                <a16:creationId xmlns:a16="http://schemas.microsoft.com/office/drawing/2014/main" id="{5C0808E6-DED4-4C75-85C2-237FB1FF4EDE}"/>
              </a:ext>
            </a:extLst>
          </p:cNvPr>
          <p:cNvSpPr txBox="1">
            <a:spLocks noChangeArrowheads="1"/>
          </p:cNvSpPr>
          <p:nvPr/>
        </p:nvSpPr>
        <p:spPr bwMode="auto">
          <a:xfrm>
            <a:off x="287338" y="1544638"/>
            <a:ext cx="87137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dirty="0" err="1">
                <a:latin typeface="Arial" panose="020B0604020202020204" pitchFamily="34" charset="0"/>
              </a:rPr>
              <a:t>Bärenschlaf</a:t>
            </a:r>
            <a:r>
              <a:rPr lang="en-US" altLang="en-US" sz="2400" dirty="0">
                <a:latin typeface="Arial" panose="020B0604020202020204" pitchFamily="34" charset="0"/>
              </a:rPr>
              <a:t>-International®  luxurious  quilts/duvets | pillows</a:t>
            </a:r>
          </a:p>
          <a:p>
            <a:pPr eaLnBrk="1" hangingPunct="1">
              <a:spcBef>
                <a:spcPct val="0"/>
              </a:spcBef>
              <a:buFontTx/>
              <a:buNone/>
            </a:pPr>
            <a:r>
              <a:rPr lang="en-US" altLang="en-US" sz="2400" dirty="0">
                <a:latin typeface="Arial" panose="020B0604020202020204" pitchFamily="34" charset="0"/>
              </a:rPr>
              <a:t>             and encasing mattress protection products </a:t>
            </a:r>
            <a:endParaRPr lang="de-DE" altLang="en-US" sz="2400" dirty="0">
              <a:latin typeface="Arial" panose="020B0604020202020204" pitchFamily="34" charset="0"/>
            </a:endParaRPr>
          </a:p>
        </p:txBody>
      </p:sp>
      <p:pic>
        <p:nvPicPr>
          <p:cNvPr id="25604" name="Picture 1102" descr="Daunenbetten">
            <a:extLst>
              <a:ext uri="{FF2B5EF4-FFF2-40B4-BE49-F238E27FC236}">
                <a16:creationId xmlns:a16="http://schemas.microsoft.com/office/drawing/2014/main" id="{DFBAF86D-1D4B-4FF0-8A17-9EA9DB7DFE6F}"/>
              </a:ext>
            </a:extLst>
          </p:cNvPr>
          <p:cNvPicPr>
            <a:picLocks noChangeAspect="1"/>
          </p:cNvPicPr>
          <p:nvPr/>
        </p:nvPicPr>
        <p:blipFill>
          <a:blip r:embed="rId2"/>
          <a:srcRect/>
          <a:stretch>
            <a:fillRect/>
          </a:stretch>
        </p:blipFill>
        <p:spPr bwMode="auto">
          <a:xfrm>
            <a:off x="6011214" y="2127563"/>
            <a:ext cx="2873920" cy="2129800"/>
          </a:xfrm>
          <a:prstGeom prst="rect">
            <a:avLst/>
          </a:prstGeom>
          <a:ln>
            <a:noFill/>
          </a:ln>
          <a:effectLst>
            <a:softEdge rad="112500"/>
          </a:effectLst>
        </p:spPr>
      </p:pic>
      <p:pic>
        <p:nvPicPr>
          <p:cNvPr id="27652" name="Picture 1101" descr="Foto Badenia, Kissen Trendline Micro">
            <a:extLst>
              <a:ext uri="{FF2B5EF4-FFF2-40B4-BE49-F238E27FC236}">
                <a16:creationId xmlns:a16="http://schemas.microsoft.com/office/drawing/2014/main" id="{92DE756A-A662-4F2C-A16E-4C8A9C91813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56839" y="2334418"/>
            <a:ext cx="3254375" cy="218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Grafik 2">
            <a:extLst>
              <a:ext uri="{FF2B5EF4-FFF2-40B4-BE49-F238E27FC236}">
                <a16:creationId xmlns:a16="http://schemas.microsoft.com/office/drawing/2014/main" id="{D85C7CDB-3880-40B1-9F88-67C11057A8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099">
            <a:extLst>
              <a:ext uri="{FF2B5EF4-FFF2-40B4-BE49-F238E27FC236}">
                <a16:creationId xmlns:a16="http://schemas.microsoft.com/office/drawing/2014/main" id="{D619EDB9-C6B2-4A61-89BE-841A82E4BDA6}"/>
              </a:ext>
            </a:extLst>
          </p:cNvPr>
          <p:cNvPicPr>
            <a:picLocks noChangeAspect="1"/>
          </p:cNvPicPr>
          <p:nvPr/>
        </p:nvPicPr>
        <p:blipFill>
          <a:blip r:embed="rId5"/>
          <a:srcRect/>
          <a:stretch>
            <a:fillRect/>
          </a:stretch>
        </p:blipFill>
        <p:spPr bwMode="auto">
          <a:xfrm>
            <a:off x="6122589" y="4271721"/>
            <a:ext cx="2781206" cy="2083282"/>
          </a:xfrm>
          <a:prstGeom prst="rect">
            <a:avLst/>
          </a:prstGeom>
          <a:ln>
            <a:noFill/>
          </a:ln>
          <a:effectLst>
            <a:softEdge rad="112500"/>
          </a:effectLst>
        </p:spPr>
      </p:pic>
      <p:pic>
        <p:nvPicPr>
          <p:cNvPr id="4" name="Picture 3">
            <a:extLst>
              <a:ext uri="{FF2B5EF4-FFF2-40B4-BE49-F238E27FC236}">
                <a16:creationId xmlns:a16="http://schemas.microsoft.com/office/drawing/2014/main" id="{291693F6-40F0-C1DB-7A61-9AC124337EB6}"/>
              </a:ext>
            </a:extLst>
          </p:cNvPr>
          <p:cNvPicPr>
            <a:picLocks noChangeAspect="1"/>
          </p:cNvPicPr>
          <p:nvPr/>
        </p:nvPicPr>
        <p:blipFill>
          <a:blip r:embed="rId6">
            <a:duotone>
              <a:schemeClr val="bg2">
                <a:shade val="45000"/>
                <a:satMod val="135000"/>
              </a:schemeClr>
              <a:prstClr val="white"/>
            </a:duotone>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12276" y="2204864"/>
            <a:ext cx="2931371" cy="2175040"/>
          </a:xfrm>
          <a:prstGeom prst="rect">
            <a:avLst/>
          </a:prstGeom>
          <a:ln>
            <a:noFill/>
          </a:ln>
          <a:effectLst>
            <a:softEdge rad="112500"/>
          </a:effectLst>
        </p:spPr>
      </p:pic>
      <p:pic>
        <p:nvPicPr>
          <p:cNvPr id="6" name="Picture 5">
            <a:extLst>
              <a:ext uri="{FF2B5EF4-FFF2-40B4-BE49-F238E27FC236}">
                <a16:creationId xmlns:a16="http://schemas.microsoft.com/office/drawing/2014/main" id="{78A60151-A3BB-6CEB-3DC2-31B0DDA59E7B}"/>
              </a:ext>
            </a:extLst>
          </p:cNvPr>
          <p:cNvPicPr>
            <a:picLocks noChangeAspect="1"/>
          </p:cNvPicPr>
          <p:nvPr/>
        </p:nvPicPr>
        <p:blipFill>
          <a:blip r:embed="rId8">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70098" y="4388449"/>
            <a:ext cx="2849101" cy="2120015"/>
          </a:xfrm>
          <a:prstGeom prst="rect">
            <a:avLst/>
          </a:prstGeom>
          <a:ln>
            <a:noFill/>
          </a:ln>
          <a:effectLst>
            <a:softEdge rad="112500"/>
          </a:effectLst>
        </p:spPr>
      </p:pic>
      <p:pic>
        <p:nvPicPr>
          <p:cNvPr id="7" name="Picture 6">
            <a:extLst>
              <a:ext uri="{FF2B5EF4-FFF2-40B4-BE49-F238E27FC236}">
                <a16:creationId xmlns:a16="http://schemas.microsoft.com/office/drawing/2014/main" id="{984CFFAB-BA7A-DEA8-2831-5B63228F6825}"/>
              </a:ext>
            </a:extLst>
          </p:cNvPr>
          <p:cNvPicPr>
            <a:picLocks noChangeAspect="1"/>
          </p:cNvPicPr>
          <p:nvPr/>
        </p:nvPicPr>
        <p:blipFill>
          <a:blip r:embed="rId10">
            <a:extLst>
              <a:ext uri="{BEBA8EAE-BF5A-486C-A8C5-ECC9F3942E4B}">
                <a14:imgProps xmlns:a14="http://schemas.microsoft.com/office/drawing/2010/main">
                  <a14:imgLayer r:embed="rId11">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3294752" y="4314483"/>
            <a:ext cx="2772149" cy="2058849"/>
          </a:xfrm>
          <a:prstGeom prst="rect">
            <a:avLst/>
          </a:prstGeom>
          <a:ln>
            <a:noFill/>
          </a:ln>
          <a:effectLst>
            <a:softEdge rad="112500"/>
          </a:effectLst>
        </p:spPr>
      </p:pic>
      <p:pic>
        <p:nvPicPr>
          <p:cNvPr id="2" name="Grafik 18">
            <a:extLst>
              <a:ext uri="{FF2B5EF4-FFF2-40B4-BE49-F238E27FC236}">
                <a16:creationId xmlns:a16="http://schemas.microsoft.com/office/drawing/2014/main" id="{52723ED5-8767-A2A1-03B7-5AFAEF694BF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70274" y="6373332"/>
            <a:ext cx="234791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feld 5">
            <a:extLst>
              <a:ext uri="{FF2B5EF4-FFF2-40B4-BE49-F238E27FC236}">
                <a16:creationId xmlns:a16="http://schemas.microsoft.com/office/drawing/2014/main" id="{2690F2B1-A6C2-4C6F-8BA1-5C866A1D00E4}"/>
              </a:ext>
            </a:extLst>
          </p:cNvPr>
          <p:cNvSpPr txBox="1">
            <a:spLocks noChangeArrowheads="1"/>
          </p:cNvSpPr>
          <p:nvPr/>
        </p:nvSpPr>
        <p:spPr bwMode="auto">
          <a:xfrm>
            <a:off x="524363" y="1719251"/>
            <a:ext cx="84396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dirty="0">
                <a:latin typeface="Arial" panose="020B0604020202020204" pitchFamily="34" charset="0"/>
              </a:rPr>
              <a:t>We invite you to visit us in our showrooms  and want to welcome you there anytime  ....  </a:t>
            </a:r>
            <a:endParaRPr lang="de-DE" altLang="en-US" sz="1200" dirty="0">
              <a:latin typeface="Arial" panose="020B0604020202020204" pitchFamily="34" charset="0"/>
            </a:endParaRPr>
          </a:p>
        </p:txBody>
      </p:sp>
      <p:pic>
        <p:nvPicPr>
          <p:cNvPr id="13316" name="Grafik 2">
            <a:extLst>
              <a:ext uri="{FF2B5EF4-FFF2-40B4-BE49-F238E27FC236}">
                <a16:creationId xmlns:a16="http://schemas.microsoft.com/office/drawing/2014/main" id="{6EF58437-2F8C-4623-A3E0-F4D9153301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2946"/>
            <a:ext cx="9251788" cy="1617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Textfeld 8">
            <a:extLst>
              <a:ext uri="{FF2B5EF4-FFF2-40B4-BE49-F238E27FC236}">
                <a16:creationId xmlns:a16="http://schemas.microsoft.com/office/drawing/2014/main" id="{55784D57-A3B8-410F-8045-C59FAF8585B2}"/>
              </a:ext>
            </a:extLst>
          </p:cNvPr>
          <p:cNvSpPr txBox="1">
            <a:spLocks noChangeArrowheads="1"/>
          </p:cNvSpPr>
          <p:nvPr/>
        </p:nvSpPr>
        <p:spPr bwMode="auto">
          <a:xfrm>
            <a:off x="6084168" y="1916855"/>
            <a:ext cx="2450337" cy="1954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100" dirty="0">
                <a:latin typeface="Arial" panose="020B0604020202020204" pitchFamily="34" charset="0"/>
                <a:ea typeface="MS PGothic" panose="020B0600070205080204" pitchFamily="34" charset="-128"/>
              </a:rPr>
              <a:t>contact  Holger Klute</a:t>
            </a:r>
          </a:p>
          <a:p>
            <a:pPr>
              <a:spcBef>
                <a:spcPct val="0"/>
              </a:spcBef>
              <a:buFontTx/>
              <a:buNone/>
            </a:pPr>
            <a:r>
              <a:rPr lang="en-US" altLang="en-US" sz="1100" dirty="0">
                <a:latin typeface="Arial" panose="020B0604020202020204" pitchFamily="34" charset="0"/>
                <a:ea typeface="MS PGothic" panose="020B0600070205080204" pitchFamily="34" charset="-128"/>
              </a:rPr>
              <a:t>English or German  </a:t>
            </a:r>
          </a:p>
          <a:p>
            <a:pPr>
              <a:spcBef>
                <a:spcPct val="0"/>
              </a:spcBef>
              <a:buFontTx/>
              <a:buNone/>
            </a:pPr>
            <a:r>
              <a:rPr lang="en-US" altLang="en-US" sz="1100" dirty="0">
                <a:latin typeface="Arial" panose="020B0604020202020204" pitchFamily="34" charset="0"/>
                <a:ea typeface="MS PGothic" panose="020B0600070205080204" pitchFamily="34" charset="-128"/>
              </a:rPr>
              <a:t>email </a:t>
            </a:r>
            <a:r>
              <a:rPr lang="en-US" altLang="en-US" sz="1100" dirty="0" err="1">
                <a:latin typeface="Arial" panose="020B0604020202020204" pitchFamily="34" charset="0"/>
                <a:ea typeface="MS PGothic" panose="020B0600070205080204" pitchFamily="34" charset="-128"/>
                <a:hlinkClick r:id="rId3">
                  <a:extLst>
                    <a:ext uri="{A12FA001-AC4F-418D-AE19-62706E023703}">
                      <ahyp:hlinkClr xmlns:ahyp="http://schemas.microsoft.com/office/drawing/2018/hyperlinkcolor" val="tx"/>
                    </a:ext>
                  </a:extLst>
                </a:hlinkClick>
              </a:rPr>
              <a:t>holger@litbed.lt</a:t>
            </a:r>
            <a:r>
              <a:rPr lang="en-US" altLang="en-US" sz="1100" dirty="0">
                <a:latin typeface="Arial" panose="020B0604020202020204" pitchFamily="34" charset="0"/>
                <a:ea typeface="MS PGothic" panose="020B0600070205080204" pitchFamily="34" charset="-128"/>
              </a:rPr>
              <a:t>    </a:t>
            </a:r>
          </a:p>
          <a:p>
            <a:pPr>
              <a:spcBef>
                <a:spcPct val="0"/>
              </a:spcBef>
              <a:buFontTx/>
              <a:buNone/>
            </a:pPr>
            <a:r>
              <a:rPr lang="en-US" altLang="en-US" sz="1100" dirty="0">
                <a:latin typeface="Arial" panose="020B0604020202020204" pitchFamily="34" charset="0"/>
                <a:ea typeface="MS PGothic" panose="020B0600070205080204" pitchFamily="34" charset="-128"/>
              </a:rPr>
              <a:t>phone  00370.6833.7790</a:t>
            </a:r>
          </a:p>
          <a:p>
            <a:pPr>
              <a:spcBef>
                <a:spcPct val="0"/>
              </a:spcBef>
              <a:buFontTx/>
              <a:buNone/>
            </a:pPr>
            <a:endParaRPr lang="en-US" altLang="en-US" sz="1100" dirty="0">
              <a:latin typeface="Arial" panose="020B0604020202020204" pitchFamily="34" charset="0"/>
              <a:ea typeface="MS PGothic" panose="020B0600070205080204" pitchFamily="34" charset="-128"/>
            </a:endParaRPr>
          </a:p>
          <a:p>
            <a:pPr>
              <a:spcBef>
                <a:spcPct val="0"/>
              </a:spcBef>
              <a:buFontTx/>
              <a:buNone/>
            </a:pPr>
            <a:r>
              <a:rPr lang="en-US" altLang="en-US" sz="1100" dirty="0">
                <a:latin typeface="Arial" panose="020B0604020202020204" pitchFamily="34" charset="0"/>
                <a:ea typeface="MS PGothic" panose="020B0600070205080204" pitchFamily="34" charset="-128"/>
              </a:rPr>
              <a:t>contact showroom Wolfhagen  </a:t>
            </a:r>
          </a:p>
          <a:p>
            <a:pPr>
              <a:spcBef>
                <a:spcPct val="0"/>
              </a:spcBef>
              <a:buFontTx/>
              <a:buNone/>
            </a:pPr>
            <a:r>
              <a:rPr lang="en-US" altLang="en-US" sz="1100" dirty="0">
                <a:latin typeface="Arial" panose="020B0604020202020204" pitchFamily="34" charset="0"/>
                <a:ea typeface="MS PGothic" panose="020B0600070205080204" pitchFamily="34" charset="-128"/>
              </a:rPr>
              <a:t>Germany Claudia Pflimpfl </a:t>
            </a:r>
          </a:p>
          <a:p>
            <a:pPr>
              <a:spcBef>
                <a:spcPct val="0"/>
              </a:spcBef>
              <a:buFontTx/>
              <a:buNone/>
            </a:pPr>
            <a:r>
              <a:rPr lang="en-US" altLang="en-US" sz="1100" dirty="0">
                <a:latin typeface="Arial" panose="020B0604020202020204" pitchFamily="34" charset="0"/>
                <a:ea typeface="MS PGothic" panose="020B0600070205080204" pitchFamily="34" charset="-128"/>
              </a:rPr>
              <a:t>German language </a:t>
            </a:r>
          </a:p>
          <a:p>
            <a:pPr>
              <a:spcBef>
                <a:spcPct val="0"/>
              </a:spcBef>
              <a:buFontTx/>
              <a:buNone/>
            </a:pPr>
            <a:r>
              <a:rPr lang="en-US" altLang="en-US" sz="1100" dirty="0">
                <a:latin typeface="Arial" panose="020B0604020202020204" pitchFamily="34" charset="0"/>
                <a:ea typeface="MS PGothic" panose="020B0600070205080204" pitchFamily="34" charset="-128"/>
              </a:rPr>
              <a:t>email </a:t>
            </a:r>
            <a:r>
              <a:rPr lang="en-US" altLang="en-US" sz="1100" dirty="0">
                <a:latin typeface="Arial" panose="020B0604020202020204" pitchFamily="34" charset="0"/>
                <a:ea typeface="MS PGothic" panose="020B0600070205080204" pitchFamily="34" charset="-128"/>
                <a:hlinkClick r:id="rId4">
                  <a:extLst>
                    <a:ext uri="{A12FA001-AC4F-418D-AE19-62706E023703}">
                      <ahyp:hlinkClr xmlns:ahyp="http://schemas.microsoft.com/office/drawing/2018/hyperlinkcolor" val="tx"/>
                    </a:ext>
                  </a:extLst>
                </a:hlinkClick>
              </a:rPr>
              <a:t>claudia.pflimpfl@baerenschlaf.de</a:t>
            </a:r>
            <a:endParaRPr lang="en-US" altLang="en-US" sz="1100" dirty="0">
              <a:latin typeface="Arial" panose="020B0604020202020204" pitchFamily="34" charset="0"/>
              <a:ea typeface="MS PGothic" panose="020B0600070205080204" pitchFamily="34" charset="-128"/>
            </a:endParaRPr>
          </a:p>
          <a:p>
            <a:pPr>
              <a:spcBef>
                <a:spcPct val="0"/>
              </a:spcBef>
              <a:buFontTx/>
              <a:buNone/>
            </a:pPr>
            <a:r>
              <a:rPr lang="en-US" altLang="en-US" sz="1100" dirty="0">
                <a:latin typeface="Arial" panose="020B0604020202020204" pitchFamily="34" charset="0"/>
                <a:ea typeface="MS PGothic" panose="020B0600070205080204" pitchFamily="34" charset="-128"/>
              </a:rPr>
              <a:t>phone   0049.177.75 68 038 </a:t>
            </a:r>
          </a:p>
        </p:txBody>
      </p:sp>
      <p:sp>
        <p:nvSpPr>
          <p:cNvPr id="13319" name="Textfeld 10">
            <a:extLst>
              <a:ext uri="{FF2B5EF4-FFF2-40B4-BE49-F238E27FC236}">
                <a16:creationId xmlns:a16="http://schemas.microsoft.com/office/drawing/2014/main" id="{FCA7A6FB-CBC3-434F-A756-A8BB961BB7A6}"/>
              </a:ext>
            </a:extLst>
          </p:cNvPr>
          <p:cNvSpPr txBox="1">
            <a:spLocks noChangeArrowheads="1"/>
          </p:cNvSpPr>
          <p:nvPr/>
        </p:nvSpPr>
        <p:spPr bwMode="auto">
          <a:xfrm>
            <a:off x="314325" y="6362016"/>
            <a:ext cx="91741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dirty="0">
                <a:solidFill>
                  <a:srgbClr val="595959"/>
                </a:solidFill>
                <a:latin typeface="Arial" panose="020B0604020202020204" pitchFamily="34" charset="0"/>
                <a:ea typeface="MS PGothic" panose="020B0600070205080204" pitchFamily="34" charset="-128"/>
              </a:rPr>
              <a:t>Litauen / LITHUANIA  :      Litbed bedding company UAB  |  Geliu g. 27 (</a:t>
            </a:r>
            <a:r>
              <a:rPr lang="en-US" altLang="en-US" sz="1400" dirty="0" err="1">
                <a:solidFill>
                  <a:srgbClr val="595959"/>
                </a:solidFill>
                <a:latin typeface="Arial" panose="020B0604020202020204" pitchFamily="34" charset="0"/>
                <a:ea typeface="MS PGothic" panose="020B0600070205080204" pitchFamily="34" charset="-128"/>
              </a:rPr>
              <a:t>Auseniskiu</a:t>
            </a:r>
            <a:r>
              <a:rPr lang="en-US" altLang="en-US" sz="1400" dirty="0">
                <a:solidFill>
                  <a:srgbClr val="595959"/>
                </a:solidFill>
                <a:latin typeface="Arial" panose="020B0604020202020204" pitchFamily="34" charset="0"/>
                <a:ea typeface="MS PGothic" panose="020B0600070205080204" pitchFamily="34" charset="-128"/>
              </a:rPr>
              <a:t> km.) |  LT-21366 </a:t>
            </a:r>
            <a:r>
              <a:rPr lang="en-US" altLang="en-US" sz="1400" dirty="0" err="1">
                <a:solidFill>
                  <a:srgbClr val="595959"/>
                </a:solidFill>
                <a:latin typeface="Arial" panose="020B0604020202020204" pitchFamily="34" charset="0"/>
                <a:ea typeface="MS PGothic" panose="020B0600070205080204" pitchFamily="34" charset="-128"/>
              </a:rPr>
              <a:t>Vievis</a:t>
            </a:r>
            <a:r>
              <a:rPr lang="en-US" altLang="en-US" sz="1400" dirty="0">
                <a:solidFill>
                  <a:srgbClr val="595959"/>
                </a:solidFill>
                <a:latin typeface="Arial" panose="020B0604020202020204" pitchFamily="34" charset="0"/>
                <a:ea typeface="MS PGothic" panose="020B0600070205080204" pitchFamily="34" charset="-128"/>
              </a:rPr>
              <a:t>  </a:t>
            </a:r>
            <a:endParaRPr lang="en-US" altLang="en-US" sz="1400" dirty="0">
              <a:latin typeface="Arial" panose="020B0604020202020204" pitchFamily="34" charset="0"/>
              <a:ea typeface="MS PGothic" panose="020B0600070205080204" pitchFamily="34" charset="-128"/>
            </a:endParaRPr>
          </a:p>
        </p:txBody>
      </p:sp>
      <p:sp>
        <p:nvSpPr>
          <p:cNvPr id="13320" name="Textfeld 12">
            <a:extLst>
              <a:ext uri="{FF2B5EF4-FFF2-40B4-BE49-F238E27FC236}">
                <a16:creationId xmlns:a16="http://schemas.microsoft.com/office/drawing/2014/main" id="{71CF9BC2-6BEB-4478-B354-019ECE4029D2}"/>
              </a:ext>
            </a:extLst>
          </p:cNvPr>
          <p:cNvSpPr txBox="1">
            <a:spLocks noChangeArrowheads="1"/>
          </p:cNvSpPr>
          <p:nvPr/>
        </p:nvSpPr>
        <p:spPr bwMode="auto">
          <a:xfrm>
            <a:off x="314325" y="6072188"/>
            <a:ext cx="90106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dirty="0">
                <a:solidFill>
                  <a:srgbClr val="595959"/>
                </a:solidFill>
                <a:latin typeface="Arial" panose="020B0604020202020204" pitchFamily="34" charset="0"/>
                <a:ea typeface="MS PGothic" panose="020B0600070205080204" pitchFamily="34" charset="-128"/>
              </a:rPr>
              <a:t>Deutschland / GERMANY :      Holger Klute GmbH &amp; Co.KG  |   </a:t>
            </a:r>
            <a:r>
              <a:rPr lang="en-US" altLang="en-US" sz="1400" dirty="0" err="1">
                <a:solidFill>
                  <a:srgbClr val="595959"/>
                </a:solidFill>
                <a:latin typeface="Arial" panose="020B0604020202020204" pitchFamily="34" charset="0"/>
                <a:ea typeface="MS PGothic" panose="020B0600070205080204" pitchFamily="34" charset="-128"/>
              </a:rPr>
              <a:t>Bunsenstrasse</a:t>
            </a:r>
            <a:r>
              <a:rPr lang="en-US" altLang="en-US" sz="1400" dirty="0">
                <a:solidFill>
                  <a:srgbClr val="595959"/>
                </a:solidFill>
                <a:latin typeface="Arial" panose="020B0604020202020204" pitchFamily="34" charset="0"/>
                <a:ea typeface="MS PGothic" panose="020B0600070205080204" pitchFamily="34" charset="-128"/>
              </a:rPr>
              <a:t> 28 |  D-34466 Wolfhagen </a:t>
            </a:r>
            <a:endParaRPr lang="en-US" altLang="en-US" sz="1400" dirty="0">
              <a:latin typeface="Arial" panose="020B0604020202020204" pitchFamily="34" charset="0"/>
              <a:ea typeface="MS PGothic" panose="020B0600070205080204" pitchFamily="34" charset="-128"/>
            </a:endParaRPr>
          </a:p>
        </p:txBody>
      </p:sp>
      <p:pic>
        <p:nvPicPr>
          <p:cNvPr id="2" name="Picture 1">
            <a:extLst>
              <a:ext uri="{FF2B5EF4-FFF2-40B4-BE49-F238E27FC236}">
                <a16:creationId xmlns:a16="http://schemas.microsoft.com/office/drawing/2014/main" id="{B6531596-FE98-F53D-7AD1-161097C6694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535" y="1950365"/>
            <a:ext cx="5607429" cy="2313982"/>
          </a:xfrm>
          <a:prstGeom prst="rect">
            <a:avLst/>
          </a:prstGeom>
          <a:ln>
            <a:noFill/>
          </a:ln>
          <a:effectLst>
            <a:softEdge rad="112500"/>
          </a:effectLst>
        </p:spPr>
      </p:pic>
      <p:sp>
        <p:nvSpPr>
          <p:cNvPr id="4" name="TextBox 3">
            <a:extLst>
              <a:ext uri="{FF2B5EF4-FFF2-40B4-BE49-F238E27FC236}">
                <a16:creationId xmlns:a16="http://schemas.microsoft.com/office/drawing/2014/main" id="{E2B11566-345A-F666-3EF6-7DBB6984B8B7}"/>
              </a:ext>
            </a:extLst>
          </p:cNvPr>
          <p:cNvSpPr txBox="1"/>
          <p:nvPr/>
        </p:nvSpPr>
        <p:spPr>
          <a:xfrm rot="10800000" flipV="1">
            <a:off x="524363" y="4288117"/>
            <a:ext cx="2160240" cy="938719"/>
          </a:xfrm>
          <a:prstGeom prst="rect">
            <a:avLst/>
          </a:prstGeom>
          <a:noFill/>
        </p:spPr>
        <p:txBody>
          <a:bodyPr wrap="square">
            <a:spAutoFit/>
          </a:bodyPr>
          <a:lstStyle/>
          <a:p>
            <a:pPr>
              <a:spcBef>
                <a:spcPct val="0"/>
              </a:spcBef>
              <a:buFontTx/>
              <a:buNone/>
            </a:pPr>
            <a:r>
              <a:rPr lang="en-US" altLang="en-US" sz="1100" dirty="0">
                <a:latin typeface="Arial" panose="020B0604020202020204" pitchFamily="34" charset="0"/>
                <a:ea typeface="MS PGothic" panose="020B0600070205080204" pitchFamily="34" charset="-128"/>
              </a:rPr>
              <a:t>Contact showroom </a:t>
            </a:r>
            <a:r>
              <a:rPr lang="en-US" altLang="en-US" sz="1100" dirty="0" err="1">
                <a:latin typeface="Arial" panose="020B0604020202020204" pitchFamily="34" charset="0"/>
                <a:ea typeface="MS PGothic" panose="020B0600070205080204" pitchFamily="34" charset="-128"/>
              </a:rPr>
              <a:t>Vievis</a:t>
            </a:r>
            <a:endParaRPr lang="en-US" altLang="en-US" sz="1100" dirty="0">
              <a:latin typeface="Arial" panose="020B0604020202020204" pitchFamily="34" charset="0"/>
              <a:ea typeface="MS PGothic" panose="020B0600070205080204" pitchFamily="34" charset="-128"/>
            </a:endParaRPr>
          </a:p>
          <a:p>
            <a:pPr>
              <a:spcBef>
                <a:spcPct val="0"/>
              </a:spcBef>
              <a:buFontTx/>
              <a:buNone/>
            </a:pPr>
            <a:r>
              <a:rPr lang="en-US" altLang="en-US" sz="1100" dirty="0">
                <a:ea typeface="MS PGothic" panose="020B0600070205080204" pitchFamily="34" charset="-128"/>
              </a:rPr>
              <a:t>Lithuania : </a:t>
            </a:r>
            <a:r>
              <a:rPr lang="en-US" altLang="en-US" sz="1100" dirty="0">
                <a:latin typeface="Arial" panose="020B0604020202020204" pitchFamily="34" charset="0"/>
                <a:ea typeface="MS PGothic" panose="020B0600070205080204" pitchFamily="34" charset="-128"/>
              </a:rPr>
              <a:t>  Kristina Klute </a:t>
            </a:r>
          </a:p>
          <a:p>
            <a:pPr>
              <a:spcBef>
                <a:spcPct val="0"/>
              </a:spcBef>
              <a:buFontTx/>
              <a:buNone/>
            </a:pPr>
            <a:r>
              <a:rPr lang="en-US" altLang="en-US" sz="1100" dirty="0">
                <a:latin typeface="Arial" panose="020B0604020202020204" pitchFamily="34" charset="0"/>
                <a:ea typeface="MS PGothic" panose="020B0600070205080204" pitchFamily="34" charset="-128"/>
              </a:rPr>
              <a:t>Lithuanian or English language   </a:t>
            </a:r>
          </a:p>
          <a:p>
            <a:pPr>
              <a:spcBef>
                <a:spcPct val="0"/>
              </a:spcBef>
              <a:buFontTx/>
              <a:buNone/>
            </a:pPr>
            <a:r>
              <a:rPr lang="en-US" altLang="en-US" sz="1100" dirty="0">
                <a:latin typeface="Arial" panose="020B0604020202020204" pitchFamily="34" charset="0"/>
                <a:ea typeface="MS PGothic" panose="020B0600070205080204" pitchFamily="34" charset="-128"/>
              </a:rPr>
              <a:t>Email </a:t>
            </a:r>
            <a:r>
              <a:rPr lang="en-US" altLang="en-US" sz="1100" dirty="0" err="1">
                <a:latin typeface="Arial" panose="020B0604020202020204" pitchFamily="34" charset="0"/>
                <a:ea typeface="MS PGothic" panose="020B0600070205080204" pitchFamily="34" charset="-128"/>
                <a:hlinkClick r:id="rId6">
                  <a:extLst>
                    <a:ext uri="{A12FA001-AC4F-418D-AE19-62706E023703}">
                      <ahyp:hlinkClr xmlns:ahyp="http://schemas.microsoft.com/office/drawing/2018/hyperlinkcolor" val="tx"/>
                    </a:ext>
                  </a:extLst>
                </a:hlinkClick>
              </a:rPr>
              <a:t>kristina@litbed.lt</a:t>
            </a:r>
            <a:r>
              <a:rPr lang="en-US" altLang="en-US" sz="1100" dirty="0">
                <a:latin typeface="Arial" panose="020B0604020202020204" pitchFamily="34" charset="0"/>
                <a:ea typeface="MS PGothic" panose="020B0600070205080204" pitchFamily="34" charset="-128"/>
              </a:rPr>
              <a:t> </a:t>
            </a:r>
          </a:p>
          <a:p>
            <a:pPr>
              <a:spcBef>
                <a:spcPct val="0"/>
              </a:spcBef>
              <a:buFontTx/>
              <a:buNone/>
            </a:pPr>
            <a:r>
              <a:rPr lang="en-US" altLang="en-US" sz="1100" dirty="0">
                <a:latin typeface="Arial" panose="020B0604020202020204" pitchFamily="34" charset="0"/>
                <a:ea typeface="MS PGothic" panose="020B0600070205080204" pitchFamily="34" charset="-128"/>
              </a:rPr>
              <a:t>phone 00370.6930.0519</a:t>
            </a:r>
          </a:p>
        </p:txBody>
      </p:sp>
      <p:pic>
        <p:nvPicPr>
          <p:cNvPr id="5" name="Picture 4">
            <a:extLst>
              <a:ext uri="{FF2B5EF4-FFF2-40B4-BE49-F238E27FC236}">
                <a16:creationId xmlns:a16="http://schemas.microsoft.com/office/drawing/2014/main" id="{3C4A3DA8-AF80-567A-1E17-B19AC9383561}"/>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87824" y="3871236"/>
            <a:ext cx="5375147" cy="2098382"/>
          </a:xfrm>
          <a:prstGeom prst="rect">
            <a:avLst/>
          </a:prstGeom>
          <a:ln>
            <a:noFill/>
          </a:ln>
          <a:effectLst>
            <a:softEdge rad="112500"/>
          </a:effectLst>
        </p:spPr>
      </p:pic>
      <p:sp>
        <p:nvSpPr>
          <p:cNvPr id="6" name="Textfeld 12">
            <a:extLst>
              <a:ext uri="{FF2B5EF4-FFF2-40B4-BE49-F238E27FC236}">
                <a16:creationId xmlns:a16="http://schemas.microsoft.com/office/drawing/2014/main" id="{0C8987C8-8C32-2A5B-EDC6-11D79C86328F}"/>
              </a:ext>
            </a:extLst>
          </p:cNvPr>
          <p:cNvSpPr txBox="1">
            <a:spLocks noChangeArrowheads="1"/>
          </p:cNvSpPr>
          <p:nvPr/>
        </p:nvSpPr>
        <p:spPr bwMode="auto">
          <a:xfrm>
            <a:off x="1043608" y="2215545"/>
            <a:ext cx="886788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de-DE" altLang="en-US" sz="1400" dirty="0">
                <a:solidFill>
                  <a:schemeClr val="bg1"/>
                </a:solidFill>
                <a:latin typeface="Arial" panose="020B0604020202020204" pitchFamily="34" charset="0"/>
                <a:ea typeface="MS PGothic" panose="020B0600070205080204" pitchFamily="34" charset="-128"/>
              </a:rPr>
              <a:t>Bärenschlaf-International® showroom D-34466 Wolfhagen </a:t>
            </a:r>
          </a:p>
          <a:p>
            <a:pPr>
              <a:spcBef>
                <a:spcPct val="0"/>
              </a:spcBef>
              <a:buFontTx/>
              <a:buNone/>
            </a:pPr>
            <a:r>
              <a:rPr lang="de-DE" altLang="en-US" sz="1400" b="1" dirty="0">
                <a:solidFill>
                  <a:schemeClr val="bg1"/>
                </a:solidFill>
                <a:latin typeface="Arial" panose="020B0604020202020204" pitchFamily="34" charset="0"/>
                <a:ea typeface="MS PGothic" panose="020B0600070205080204" pitchFamily="34" charset="-128"/>
              </a:rPr>
              <a:t>      GERMANY              DEUTSCHLAND </a:t>
            </a:r>
            <a:endParaRPr lang="en-US" altLang="en-US" sz="1400" b="1" dirty="0">
              <a:solidFill>
                <a:schemeClr val="bg1"/>
              </a:solidFill>
              <a:latin typeface="Arial" panose="020B0604020202020204" pitchFamily="34" charset="0"/>
              <a:ea typeface="MS PGothic" panose="020B0600070205080204" pitchFamily="34" charset="-128"/>
            </a:endParaRPr>
          </a:p>
        </p:txBody>
      </p:sp>
      <p:sp>
        <p:nvSpPr>
          <p:cNvPr id="7" name="Textfeld 12">
            <a:extLst>
              <a:ext uri="{FF2B5EF4-FFF2-40B4-BE49-F238E27FC236}">
                <a16:creationId xmlns:a16="http://schemas.microsoft.com/office/drawing/2014/main" id="{8DB02A10-7910-B0F2-BF80-83FC6819685E}"/>
              </a:ext>
            </a:extLst>
          </p:cNvPr>
          <p:cNvSpPr txBox="1">
            <a:spLocks noChangeArrowheads="1"/>
          </p:cNvSpPr>
          <p:nvPr/>
        </p:nvSpPr>
        <p:spPr bwMode="auto">
          <a:xfrm>
            <a:off x="3184738" y="5396818"/>
            <a:ext cx="886788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de-DE" altLang="en-US" sz="1400" dirty="0">
                <a:solidFill>
                  <a:schemeClr val="bg1"/>
                </a:solidFill>
                <a:latin typeface="Arial" panose="020B0604020202020204" pitchFamily="34" charset="0"/>
                <a:ea typeface="MS PGothic" panose="020B0600070205080204" pitchFamily="34" charset="-128"/>
              </a:rPr>
              <a:t>Bärenschlaf-International® showroom LT-21366 Vievis</a:t>
            </a:r>
          </a:p>
          <a:p>
            <a:pPr>
              <a:spcBef>
                <a:spcPct val="0"/>
              </a:spcBef>
              <a:buFontTx/>
              <a:buNone/>
            </a:pPr>
            <a:r>
              <a:rPr lang="de-DE" altLang="en-US" sz="1400" b="1" dirty="0">
                <a:solidFill>
                  <a:schemeClr val="bg1"/>
                </a:solidFill>
                <a:latin typeface="Arial" panose="020B0604020202020204" pitchFamily="34" charset="0"/>
                <a:ea typeface="MS PGothic" panose="020B0600070205080204" pitchFamily="34" charset="-128"/>
              </a:rPr>
              <a:t>                     LITHUANIA               LITAUEN </a:t>
            </a:r>
            <a:endParaRPr lang="en-US" altLang="en-US" sz="1400" b="1" dirty="0">
              <a:solidFill>
                <a:schemeClr val="bg1"/>
              </a:solidFill>
              <a:latin typeface="Arial" panose="020B0604020202020204" pitchFamily="34" charset="0"/>
              <a:ea typeface="MS PGothic" panose="020B0600070205080204" pitchFamily="34" charset="-128"/>
            </a:endParaRPr>
          </a:p>
        </p:txBody>
      </p:sp>
      <p:sp>
        <p:nvSpPr>
          <p:cNvPr id="8" name="TextBox 7">
            <a:extLst>
              <a:ext uri="{FF2B5EF4-FFF2-40B4-BE49-F238E27FC236}">
                <a16:creationId xmlns:a16="http://schemas.microsoft.com/office/drawing/2014/main" id="{F9C755C1-86DA-D653-68A8-5D21E22ECC39}"/>
              </a:ext>
            </a:extLst>
          </p:cNvPr>
          <p:cNvSpPr txBox="1"/>
          <p:nvPr/>
        </p:nvSpPr>
        <p:spPr>
          <a:xfrm rot="10800000" flipH="1" flipV="1">
            <a:off x="2987824" y="1319140"/>
            <a:ext cx="6408712" cy="400110"/>
          </a:xfrm>
          <a:prstGeom prst="rect">
            <a:avLst/>
          </a:prstGeom>
          <a:noFill/>
        </p:spPr>
        <p:txBody>
          <a:bodyPr wrap="square">
            <a:spAutoFit/>
          </a:bodyPr>
          <a:lstStyle/>
          <a:p>
            <a:pPr>
              <a:spcBef>
                <a:spcPct val="0"/>
              </a:spcBef>
              <a:buFontTx/>
              <a:buNone/>
            </a:pPr>
            <a:r>
              <a:rPr lang="en-US" altLang="en-US" sz="2000" b="1" dirty="0" err="1">
                <a:latin typeface="Arial" panose="020B0604020202020204" pitchFamily="34" charset="0"/>
                <a:ea typeface="MS PGothic" panose="020B0600070205080204" pitchFamily="34" charset="-128"/>
              </a:rPr>
              <a:t>Bärenschlaf</a:t>
            </a:r>
            <a:r>
              <a:rPr lang="en-US" altLang="en-US" sz="2000" b="1" dirty="0">
                <a:latin typeface="Arial" panose="020B0604020202020204" pitchFamily="34" charset="0"/>
                <a:ea typeface="MS PGothic" panose="020B0600070205080204" pitchFamily="34" charset="-128"/>
              </a:rPr>
              <a:t>-International® showrooms </a:t>
            </a:r>
          </a:p>
        </p:txBody>
      </p:sp>
      <p:pic>
        <p:nvPicPr>
          <p:cNvPr id="9" name="Grafik 18">
            <a:extLst>
              <a:ext uri="{FF2B5EF4-FFF2-40B4-BE49-F238E27FC236}">
                <a16:creationId xmlns:a16="http://schemas.microsoft.com/office/drawing/2014/main" id="{262F562F-DEF3-9AD9-22A4-26B85A9809A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7698" y="5501265"/>
            <a:ext cx="234791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feld 5">
            <a:extLst>
              <a:ext uri="{FF2B5EF4-FFF2-40B4-BE49-F238E27FC236}">
                <a16:creationId xmlns:a16="http://schemas.microsoft.com/office/drawing/2014/main" id="{B7FEF2C6-E927-409B-A9F5-5082E899ACAB}"/>
              </a:ext>
            </a:extLst>
          </p:cNvPr>
          <p:cNvSpPr txBox="1">
            <a:spLocks noChangeArrowheads="1"/>
          </p:cNvSpPr>
          <p:nvPr/>
        </p:nvSpPr>
        <p:spPr bwMode="auto">
          <a:xfrm>
            <a:off x="520700" y="1533525"/>
            <a:ext cx="9144000" cy="461963"/>
          </a:xfrm>
          <a:prstGeom prst="rect">
            <a:avLst/>
          </a:prstGeom>
          <a:noFill/>
          <a:ln>
            <a:noFill/>
          </a:ln>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defRPr/>
            </a:pPr>
            <a:r>
              <a:rPr lang="en-US" altLang="en-US" sz="2400" b="1" dirty="0">
                <a:cs typeface="Arial" charset="0"/>
              </a:rPr>
              <a:t>       </a:t>
            </a:r>
            <a:r>
              <a:rPr lang="en-US" altLang="en-US" sz="2400" b="1" dirty="0">
                <a:latin typeface="Arial" panose="020B0604020202020204" pitchFamily="34" charset="0"/>
              </a:rPr>
              <a:t>   handmade impression photos while crafting   </a:t>
            </a:r>
            <a:r>
              <a:rPr lang="de-DE" altLang="en-US" sz="1600" b="1" dirty="0">
                <a:solidFill>
                  <a:schemeClr val="tx1">
                    <a:lumMod val="75000"/>
                    <a:lumOff val="25000"/>
                  </a:schemeClr>
                </a:solidFill>
                <a:latin typeface="Arial" panose="020B0604020202020204" pitchFamily="34" charset="0"/>
              </a:rPr>
              <a:t>  </a:t>
            </a:r>
            <a:endParaRPr lang="de-DE" altLang="en-US" sz="1600" dirty="0">
              <a:solidFill>
                <a:schemeClr val="tx1">
                  <a:lumMod val="75000"/>
                  <a:lumOff val="25000"/>
                </a:schemeClr>
              </a:solidFill>
              <a:latin typeface="Arial" panose="020B0604020202020204" pitchFamily="34" charset="0"/>
            </a:endParaRPr>
          </a:p>
        </p:txBody>
      </p:sp>
      <p:pic>
        <p:nvPicPr>
          <p:cNvPr id="18436" name="Picture 1175" descr="C:\Users\Owner\Desktop\Marketing\NEW FOTOS incl vievis showroom + karl kadne micha action for NEW MARKETING\Holger_20180206\5-7683_1_SW_sepia.jpg">
            <a:extLst>
              <a:ext uri="{FF2B5EF4-FFF2-40B4-BE49-F238E27FC236}">
                <a16:creationId xmlns:a16="http://schemas.microsoft.com/office/drawing/2014/main" id="{4F220F55-62B6-4D22-8FF2-833C1AB829A8}"/>
              </a:ext>
            </a:extLst>
          </p:cNvPr>
          <p:cNvPicPr>
            <a:picLocks noChangeAspect="1"/>
          </p:cNvPicPr>
          <p:nvPr/>
        </p:nvPicPr>
        <p:blipFill>
          <a:blip r:embed="rId2"/>
          <a:srcRect/>
          <a:stretch>
            <a:fillRect/>
          </a:stretch>
        </p:blipFill>
        <p:spPr bwMode="auto">
          <a:xfrm>
            <a:off x="6941358" y="3350448"/>
            <a:ext cx="2103420" cy="1407454"/>
          </a:xfrm>
          <a:prstGeom prst="rect">
            <a:avLst/>
          </a:prstGeom>
          <a:ln>
            <a:noFill/>
          </a:ln>
          <a:effectLst>
            <a:softEdge rad="112500"/>
          </a:effectLst>
        </p:spPr>
      </p:pic>
      <p:pic>
        <p:nvPicPr>
          <p:cNvPr id="18437" name="Picture 1173" descr="C:\Users\Owner\Desktop\Marketing\NEW FOTOS incl vievis showroom + karl kadne micha action for NEW MARKETING\1-7443_01_SW_sepia.jpg">
            <a:extLst>
              <a:ext uri="{FF2B5EF4-FFF2-40B4-BE49-F238E27FC236}">
                <a16:creationId xmlns:a16="http://schemas.microsoft.com/office/drawing/2014/main" id="{1202E261-D5A1-48F6-B3ED-4DB40B0EB84A}"/>
              </a:ext>
            </a:extLst>
          </p:cNvPr>
          <p:cNvPicPr>
            <a:picLocks noChangeAspect="1"/>
          </p:cNvPicPr>
          <p:nvPr/>
        </p:nvPicPr>
        <p:blipFill>
          <a:blip r:embed="rId3"/>
          <a:srcRect/>
          <a:stretch>
            <a:fillRect/>
          </a:stretch>
        </p:blipFill>
        <p:spPr bwMode="auto">
          <a:xfrm>
            <a:off x="538520" y="3312068"/>
            <a:ext cx="2073190" cy="1402755"/>
          </a:xfrm>
          <a:prstGeom prst="rect">
            <a:avLst/>
          </a:prstGeom>
          <a:ln>
            <a:noFill/>
          </a:ln>
          <a:effectLst>
            <a:softEdge rad="112500"/>
          </a:effectLst>
        </p:spPr>
      </p:pic>
      <p:pic>
        <p:nvPicPr>
          <p:cNvPr id="18439" name="Picture 1178" descr="C:\Users\Owner\AppData\Local\Temp\7zODD5C.tmp\7525.jpg">
            <a:extLst>
              <a:ext uri="{FF2B5EF4-FFF2-40B4-BE49-F238E27FC236}">
                <a16:creationId xmlns:a16="http://schemas.microsoft.com/office/drawing/2014/main" id="{2FD5866D-8444-442E-9E3E-59E7E19517A8}"/>
              </a:ext>
            </a:extLst>
          </p:cNvPr>
          <p:cNvPicPr>
            <a:picLocks noChangeAspect="1"/>
          </p:cNvPicPr>
          <p:nvPr/>
        </p:nvPicPr>
        <p:blipFill>
          <a:blip r:embed="rId4"/>
          <a:srcRect/>
          <a:stretch>
            <a:fillRect/>
          </a:stretch>
        </p:blipFill>
        <p:spPr bwMode="auto">
          <a:xfrm>
            <a:off x="2134296" y="2049767"/>
            <a:ext cx="1780367" cy="1239482"/>
          </a:xfrm>
          <a:prstGeom prst="rect">
            <a:avLst/>
          </a:prstGeom>
          <a:ln>
            <a:noFill/>
          </a:ln>
          <a:effectLst>
            <a:softEdge rad="112500"/>
          </a:effectLst>
        </p:spPr>
      </p:pic>
      <p:pic>
        <p:nvPicPr>
          <p:cNvPr id="18441" name="Picture 1177" descr="C:\Users\Owner\AppData\Local\Temp\7zO4796.tmp\7709.jpg">
            <a:extLst>
              <a:ext uri="{FF2B5EF4-FFF2-40B4-BE49-F238E27FC236}">
                <a16:creationId xmlns:a16="http://schemas.microsoft.com/office/drawing/2014/main" id="{5FAA5F81-0D72-4957-9D7D-912E9FC68A95}"/>
              </a:ext>
            </a:extLst>
          </p:cNvPr>
          <p:cNvPicPr>
            <a:picLocks noChangeAspect="1"/>
          </p:cNvPicPr>
          <p:nvPr/>
        </p:nvPicPr>
        <p:blipFill>
          <a:blip r:embed="rId5"/>
          <a:srcRect/>
          <a:stretch>
            <a:fillRect/>
          </a:stretch>
        </p:blipFill>
        <p:spPr bwMode="auto">
          <a:xfrm>
            <a:off x="596938" y="2032440"/>
            <a:ext cx="1669061" cy="1210626"/>
          </a:xfrm>
          <a:prstGeom prst="rect">
            <a:avLst/>
          </a:prstGeom>
          <a:ln>
            <a:noFill/>
          </a:ln>
          <a:effectLst>
            <a:softEdge rad="112500"/>
          </a:effectLst>
        </p:spPr>
      </p:pic>
      <p:pic>
        <p:nvPicPr>
          <p:cNvPr id="18442" name="Picture 1176" descr="C:\Users\Owner\AppData\Local\Temp\7zOF342.tmp\7636.jpg">
            <a:extLst>
              <a:ext uri="{FF2B5EF4-FFF2-40B4-BE49-F238E27FC236}">
                <a16:creationId xmlns:a16="http://schemas.microsoft.com/office/drawing/2014/main" id="{8E060697-7CEC-4D51-BE63-196CAD6C43D7}"/>
              </a:ext>
            </a:extLst>
          </p:cNvPr>
          <p:cNvPicPr>
            <a:picLocks noChangeAspect="1"/>
          </p:cNvPicPr>
          <p:nvPr/>
        </p:nvPicPr>
        <p:blipFill>
          <a:blip r:embed="rId6"/>
          <a:srcRect/>
          <a:stretch>
            <a:fillRect/>
          </a:stretch>
        </p:blipFill>
        <p:spPr bwMode="auto">
          <a:xfrm>
            <a:off x="5229848" y="2039808"/>
            <a:ext cx="1965497" cy="1315167"/>
          </a:xfrm>
          <a:prstGeom prst="rect">
            <a:avLst/>
          </a:prstGeom>
          <a:ln>
            <a:noFill/>
          </a:ln>
          <a:effectLst>
            <a:softEdge rad="112500"/>
          </a:effectLst>
        </p:spPr>
      </p:pic>
      <p:pic>
        <p:nvPicPr>
          <p:cNvPr id="18443" name="Picture 1088" descr="C:\Users\Owner\AppData\Local\Temp\7zOA66D.tmp\7748.jpg">
            <a:extLst>
              <a:ext uri="{FF2B5EF4-FFF2-40B4-BE49-F238E27FC236}">
                <a16:creationId xmlns:a16="http://schemas.microsoft.com/office/drawing/2014/main" id="{75818680-F63D-4CBD-9BA9-8CB2285B1223}"/>
              </a:ext>
            </a:extLst>
          </p:cNvPr>
          <p:cNvPicPr>
            <a:picLocks noChangeAspect="1"/>
          </p:cNvPicPr>
          <p:nvPr/>
        </p:nvPicPr>
        <p:blipFill>
          <a:blip r:embed="rId7"/>
          <a:srcRect/>
          <a:stretch>
            <a:fillRect/>
          </a:stretch>
        </p:blipFill>
        <p:spPr bwMode="auto">
          <a:xfrm>
            <a:off x="7092950" y="2062343"/>
            <a:ext cx="1874822" cy="1243784"/>
          </a:xfrm>
          <a:prstGeom prst="rect">
            <a:avLst/>
          </a:prstGeom>
          <a:ln>
            <a:noFill/>
          </a:ln>
          <a:effectLst>
            <a:softEdge rad="112500"/>
          </a:effectLst>
        </p:spPr>
      </p:pic>
      <p:pic>
        <p:nvPicPr>
          <p:cNvPr id="9225" name="Grafik 2">
            <a:extLst>
              <a:ext uri="{FF2B5EF4-FFF2-40B4-BE49-F238E27FC236}">
                <a16:creationId xmlns:a16="http://schemas.microsoft.com/office/drawing/2014/main" id="{DFB33551-0E5B-46B1-91C4-8408AC78C12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88900"/>
            <a:ext cx="9144001"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6" name="Grafik 2">
            <a:extLst>
              <a:ext uri="{FF2B5EF4-FFF2-40B4-BE49-F238E27FC236}">
                <a16:creationId xmlns:a16="http://schemas.microsoft.com/office/drawing/2014/main" id="{BCB53ABD-9FA7-4923-A7CA-9AE9E16A097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16225" y="3328988"/>
            <a:ext cx="4103688" cy="152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rafik 6">
            <a:extLst>
              <a:ext uri="{FF2B5EF4-FFF2-40B4-BE49-F238E27FC236}">
                <a16:creationId xmlns:a16="http://schemas.microsoft.com/office/drawing/2014/main" id="{1D798229-DB94-4D5D-B82B-7492247C683F}"/>
              </a:ext>
            </a:extLst>
          </p:cNvPr>
          <p:cNvPicPr>
            <a:picLocks noChangeAspect="1"/>
          </p:cNvPicPr>
          <p:nvPr/>
        </p:nvPicPr>
        <p:blipFill>
          <a:blip r:embed="rId10" cstate="print"/>
          <a:srcRect/>
          <a:stretch>
            <a:fillRect/>
          </a:stretch>
        </p:blipFill>
        <p:spPr bwMode="auto">
          <a:xfrm>
            <a:off x="5229848" y="4812056"/>
            <a:ext cx="2948940" cy="1651000"/>
          </a:xfrm>
          <a:prstGeom prst="rect">
            <a:avLst/>
          </a:prstGeom>
          <a:ln>
            <a:noFill/>
          </a:ln>
          <a:effectLst>
            <a:softEdge rad="112500"/>
          </a:effectLst>
        </p:spPr>
      </p:pic>
      <p:pic>
        <p:nvPicPr>
          <p:cNvPr id="9228" name="Grafik 7">
            <a:extLst>
              <a:ext uri="{FF2B5EF4-FFF2-40B4-BE49-F238E27FC236}">
                <a16:creationId xmlns:a16="http://schemas.microsoft.com/office/drawing/2014/main" id="{D6588237-6B02-4E87-8F50-9AFF5F79483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9113" y="4783138"/>
            <a:ext cx="2295525"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9" name="Grafik 8">
            <a:extLst>
              <a:ext uri="{FF2B5EF4-FFF2-40B4-BE49-F238E27FC236}">
                <a16:creationId xmlns:a16="http://schemas.microsoft.com/office/drawing/2014/main" id="{32A8498A-FCA0-4862-A9BA-757A63A9458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94780" y="4819651"/>
            <a:ext cx="2366962"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104">
            <a:extLst>
              <a:ext uri="{FF2B5EF4-FFF2-40B4-BE49-F238E27FC236}">
                <a16:creationId xmlns:a16="http://schemas.microsoft.com/office/drawing/2014/main" id="{35408DCE-143F-407D-B672-C1ADB465CC15}"/>
              </a:ext>
            </a:extLst>
          </p:cNvPr>
          <p:cNvPicPr>
            <a:picLocks noChangeAspect="1"/>
          </p:cNvPicPr>
          <p:nvPr/>
        </p:nvPicPr>
        <p:blipFill rotWithShape="1">
          <a:blip r:embed="rId13"/>
          <a:srcRect l="37187" b="-89905"/>
          <a:stretch/>
        </p:blipFill>
        <p:spPr bwMode="auto">
          <a:xfrm>
            <a:off x="8191621" y="4789952"/>
            <a:ext cx="844799" cy="3134474"/>
          </a:xfrm>
          <a:prstGeom prst="rect">
            <a:avLst/>
          </a:prstGeom>
          <a:ln>
            <a:noFill/>
          </a:ln>
          <a:effectLst>
            <a:softEdge rad="112500"/>
          </a:effectLst>
        </p:spPr>
      </p:pic>
      <p:pic>
        <p:nvPicPr>
          <p:cNvPr id="9231" name="Grafik 10">
            <a:extLst>
              <a:ext uri="{FF2B5EF4-FFF2-40B4-BE49-F238E27FC236}">
                <a16:creationId xmlns:a16="http://schemas.microsoft.com/office/drawing/2014/main" id="{8DA03AD0-118E-40F4-B39C-C6BCD10FEB7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14775" y="1936750"/>
            <a:ext cx="1371600"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Grafik 18">
            <a:extLst>
              <a:ext uri="{FF2B5EF4-FFF2-40B4-BE49-F238E27FC236}">
                <a16:creationId xmlns:a16="http://schemas.microsoft.com/office/drawing/2014/main" id="{D235DA9E-09EE-B692-48F8-0483E472999D}"/>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635896" y="6435726"/>
            <a:ext cx="234791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feld 4">
            <a:extLst>
              <a:ext uri="{FF2B5EF4-FFF2-40B4-BE49-F238E27FC236}">
                <a16:creationId xmlns:a16="http://schemas.microsoft.com/office/drawing/2014/main" id="{DA462F89-444A-4E06-9C06-8F123FF7C9F6}"/>
              </a:ext>
            </a:extLst>
          </p:cNvPr>
          <p:cNvSpPr txBox="1">
            <a:spLocks noChangeArrowheads="1"/>
          </p:cNvSpPr>
          <p:nvPr/>
        </p:nvSpPr>
        <p:spPr bwMode="auto">
          <a:xfrm>
            <a:off x="539750" y="1616075"/>
            <a:ext cx="86042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latin typeface="Arial" panose="020B0604020202020204" pitchFamily="34" charset="0"/>
              </a:rPr>
              <a:t>              OUR BRAND AND PRODUCT-GROUPS </a:t>
            </a:r>
            <a:endParaRPr lang="de-DE" altLang="en-US" sz="2400" b="1">
              <a:latin typeface="Arial" panose="020B0604020202020204" pitchFamily="34" charset="0"/>
            </a:endParaRPr>
          </a:p>
        </p:txBody>
      </p:sp>
      <p:graphicFrame>
        <p:nvGraphicFramePr>
          <p:cNvPr id="6" name="Tabelle 5">
            <a:extLst>
              <a:ext uri="{FF2B5EF4-FFF2-40B4-BE49-F238E27FC236}">
                <a16:creationId xmlns:a16="http://schemas.microsoft.com/office/drawing/2014/main" id="{751E5CB7-FC0D-4F08-84F0-CD02DA55DCF6}"/>
              </a:ext>
            </a:extLst>
          </p:cNvPr>
          <p:cNvGraphicFramePr>
            <a:graphicFrameLocks noGrp="1"/>
          </p:cNvGraphicFramePr>
          <p:nvPr/>
        </p:nvGraphicFramePr>
        <p:xfrm>
          <a:off x="539750" y="2133600"/>
          <a:ext cx="8353425" cy="3062295"/>
        </p:xfrm>
        <a:graphic>
          <a:graphicData uri="http://schemas.openxmlformats.org/drawingml/2006/table">
            <a:tbl>
              <a:tblPr firstRow="1" bandRow="1">
                <a:tableStyleId>{5C22544A-7EE6-4342-B048-85BDC9FD1C3A}</a:tableStyleId>
              </a:tblPr>
              <a:tblGrid>
                <a:gridCol w="3600614">
                  <a:extLst>
                    <a:ext uri="{9D8B030D-6E8A-4147-A177-3AD203B41FA5}">
                      <a16:colId xmlns:a16="http://schemas.microsoft.com/office/drawing/2014/main" val="20000"/>
                    </a:ext>
                  </a:extLst>
                </a:gridCol>
                <a:gridCol w="4752811">
                  <a:extLst>
                    <a:ext uri="{9D8B030D-6E8A-4147-A177-3AD203B41FA5}">
                      <a16:colId xmlns:a16="http://schemas.microsoft.com/office/drawing/2014/main" val="20001"/>
                    </a:ext>
                  </a:extLst>
                </a:gridCol>
              </a:tblGrid>
              <a:tr h="914331">
                <a:tc>
                  <a:txBody>
                    <a:bodyPr/>
                    <a:lstStyle/>
                    <a:p>
                      <a:r>
                        <a:rPr lang="en-US" sz="1800" b="1" kern="1200" dirty="0">
                          <a:solidFill>
                            <a:schemeClr val="tx1"/>
                          </a:solidFill>
                          <a:latin typeface="Arial" panose="020B0604020202020204" pitchFamily="34" charset="0"/>
                          <a:ea typeface="+mn-ea"/>
                          <a:cs typeface="Arial" panose="020B0604020202020204" pitchFamily="34" charset="0"/>
                        </a:rPr>
                        <a:t>OUR BRAND is  </a:t>
                      </a:r>
                    </a:p>
                    <a:p>
                      <a:r>
                        <a:rPr lang="en-US" sz="1800" b="1" kern="1200" dirty="0">
                          <a:solidFill>
                            <a:schemeClr val="tx1"/>
                          </a:solidFill>
                          <a:latin typeface="Arial" panose="020B0604020202020204" pitchFamily="34" charset="0"/>
                          <a:ea typeface="+mn-ea"/>
                          <a:cs typeface="Arial" panose="020B0604020202020204" pitchFamily="34" charset="0"/>
                        </a:rPr>
                        <a:t>traditional family owned private by family Klute  </a:t>
                      </a:r>
                      <a:endParaRPr lang="de-DE" sz="1800" dirty="0">
                        <a:solidFill>
                          <a:schemeClr val="tx1"/>
                        </a:solidFill>
                        <a:latin typeface="Arial" panose="020B0604020202020204" pitchFamily="34" charset="0"/>
                        <a:cs typeface="Arial" panose="020B0604020202020204" pitchFamily="34" charset="0"/>
                      </a:endParaRPr>
                    </a:p>
                  </a:txBody>
                  <a:tcPr marL="91446" marR="91446" marT="45689" marB="45689">
                    <a:noFill/>
                  </a:tcPr>
                </a:tc>
                <a:tc>
                  <a:txBody>
                    <a:bodyPr/>
                    <a:lstStyle/>
                    <a:p>
                      <a:endParaRPr lang="de-DE" sz="1800" dirty="0">
                        <a:solidFill>
                          <a:schemeClr val="tx1"/>
                        </a:solidFill>
                      </a:endParaRPr>
                    </a:p>
                  </a:txBody>
                  <a:tcPr marL="91446" marR="91446" marT="45689" marB="45689">
                    <a:noFill/>
                  </a:tcPr>
                </a:tc>
                <a:extLst>
                  <a:ext uri="{0D108BD9-81ED-4DB2-BD59-A6C34878D82A}">
                    <a16:rowId xmlns:a16="http://schemas.microsoft.com/office/drawing/2014/main" val="10000"/>
                  </a:ext>
                </a:extLst>
              </a:tr>
              <a:tr h="2147957">
                <a:tc>
                  <a:txBody>
                    <a:bodyPr/>
                    <a:lstStyle/>
                    <a:p>
                      <a:r>
                        <a:rPr lang="en-US" sz="1800" kern="1200" dirty="0">
                          <a:solidFill>
                            <a:schemeClr val="dk1"/>
                          </a:solidFill>
                          <a:latin typeface="Arial" panose="020B0604020202020204" pitchFamily="34" charset="0"/>
                          <a:ea typeface="+mn-ea"/>
                          <a:cs typeface="Arial" panose="020B0604020202020204" pitchFamily="34" charset="0"/>
                        </a:rPr>
                        <a:t>(today by </a:t>
                      </a:r>
                      <a:r>
                        <a:rPr lang="en-US" sz="1800" kern="1200" dirty="0" err="1">
                          <a:solidFill>
                            <a:schemeClr val="dk1"/>
                          </a:solidFill>
                          <a:latin typeface="Arial" panose="020B0604020202020204" pitchFamily="34" charset="0"/>
                          <a:ea typeface="+mn-ea"/>
                          <a:cs typeface="Arial" panose="020B0604020202020204" pitchFamily="34" charset="0"/>
                        </a:rPr>
                        <a:t>Mr.Holger</a:t>
                      </a:r>
                      <a:r>
                        <a:rPr lang="en-US" sz="1800" kern="1200" dirty="0">
                          <a:solidFill>
                            <a:schemeClr val="dk1"/>
                          </a:solidFill>
                          <a:latin typeface="Arial" panose="020B0604020202020204" pitchFamily="34" charset="0"/>
                          <a:ea typeface="+mn-ea"/>
                          <a:cs typeface="Arial" panose="020B0604020202020204" pitchFamily="34" charset="0"/>
                        </a:rPr>
                        <a:t> Klute) </a:t>
                      </a:r>
                    </a:p>
                    <a:p>
                      <a:endParaRPr lang="en-US" sz="1800" kern="1200" dirty="0">
                        <a:solidFill>
                          <a:schemeClr val="dk1"/>
                        </a:solidFill>
                        <a:latin typeface="Arial" panose="020B0604020202020204" pitchFamily="34" charset="0"/>
                        <a:ea typeface="+mn-ea"/>
                        <a:cs typeface="Arial" panose="020B0604020202020204" pitchFamily="34" charset="0"/>
                      </a:endParaRPr>
                    </a:p>
                    <a:p>
                      <a:r>
                        <a:rPr lang="en-US" sz="1800" kern="1200" dirty="0">
                          <a:solidFill>
                            <a:schemeClr val="dk1"/>
                          </a:solidFill>
                          <a:latin typeface="Arial" panose="020B0604020202020204" pitchFamily="34" charset="0"/>
                          <a:ea typeface="+mn-ea"/>
                          <a:cs typeface="Arial" panose="020B0604020202020204" pitchFamily="34" charset="0"/>
                        </a:rPr>
                        <a:t>Our brand is a in words and picture protected registered trademark - strictly saved and protected by our patent </a:t>
                      </a:r>
                      <a:r>
                        <a:rPr lang="en-US" sz="1800" kern="1200" dirty="0" err="1">
                          <a:solidFill>
                            <a:schemeClr val="dk1"/>
                          </a:solidFill>
                          <a:latin typeface="Arial" panose="020B0604020202020204" pitchFamily="34" charset="0"/>
                          <a:ea typeface="+mn-ea"/>
                          <a:cs typeface="Arial" panose="020B0604020202020204" pitchFamily="34" charset="0"/>
                        </a:rPr>
                        <a:t>lawers</a:t>
                      </a:r>
                      <a:r>
                        <a:rPr lang="en-US" sz="1800" kern="1200" dirty="0">
                          <a:solidFill>
                            <a:schemeClr val="dk1"/>
                          </a:solidFill>
                          <a:latin typeface="Arial" panose="020B0604020202020204" pitchFamily="34" charset="0"/>
                          <a:ea typeface="+mn-ea"/>
                          <a:cs typeface="Arial" panose="020B0604020202020204" pitchFamily="34" charset="0"/>
                        </a:rPr>
                        <a:t> </a:t>
                      </a:r>
                    </a:p>
                    <a:p>
                      <a:endParaRPr lang="en-US" sz="1800" kern="1200" dirty="0">
                        <a:solidFill>
                          <a:schemeClr val="dk1"/>
                        </a:solidFill>
                        <a:latin typeface="Arial" panose="020B0604020202020204" pitchFamily="34" charset="0"/>
                        <a:ea typeface="+mn-ea"/>
                        <a:cs typeface="Arial" panose="020B0604020202020204" pitchFamily="34" charset="0"/>
                      </a:endParaRPr>
                    </a:p>
                  </a:txBody>
                  <a:tcPr marL="91446" marR="91446" marT="45689" marB="45689">
                    <a:noFill/>
                  </a:tcPr>
                </a:tc>
                <a:tc>
                  <a:txBody>
                    <a:bodyPr/>
                    <a:lstStyle/>
                    <a:p>
                      <a:endParaRPr lang="en-US" sz="1800" kern="1200" dirty="0">
                        <a:solidFill>
                          <a:schemeClr val="dk1"/>
                        </a:solidFill>
                        <a:latin typeface="+mn-lt"/>
                        <a:ea typeface="+mn-ea"/>
                        <a:cs typeface="+mn-cs"/>
                      </a:endParaRPr>
                    </a:p>
                  </a:txBody>
                  <a:tcPr marL="91446" marR="91446" marT="45689" marB="45689">
                    <a:noFill/>
                  </a:tcPr>
                </a:tc>
                <a:extLst>
                  <a:ext uri="{0D108BD9-81ED-4DB2-BD59-A6C34878D82A}">
                    <a16:rowId xmlns:a16="http://schemas.microsoft.com/office/drawing/2014/main" val="10001"/>
                  </a:ext>
                </a:extLst>
              </a:tr>
            </a:tbl>
          </a:graphicData>
        </a:graphic>
      </p:graphicFrame>
      <p:pic>
        <p:nvPicPr>
          <p:cNvPr id="4110" name="Grafik 2">
            <a:extLst>
              <a:ext uri="{FF2B5EF4-FFF2-40B4-BE49-F238E27FC236}">
                <a16:creationId xmlns:a16="http://schemas.microsoft.com/office/drawing/2014/main" id="{D4E9BAEE-7982-48FA-9C26-33206D1353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0488"/>
            <a:ext cx="9144000" cy="152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Grafik 1">
            <a:extLst>
              <a:ext uri="{FF2B5EF4-FFF2-40B4-BE49-F238E27FC236}">
                <a16:creationId xmlns:a16="http://schemas.microsoft.com/office/drawing/2014/main" id="{B7345955-02C2-42C4-A47B-2C15CBE072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2144713"/>
            <a:ext cx="2867025" cy="287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2" name="Grafik 2">
            <a:extLst>
              <a:ext uri="{FF2B5EF4-FFF2-40B4-BE49-F238E27FC236}">
                <a16:creationId xmlns:a16="http://schemas.microsoft.com/office/drawing/2014/main" id="{DEFBC16D-D124-472B-9B6F-63BB6F4485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938" y="5816600"/>
            <a:ext cx="2522537"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3" name="Textfeld 4">
            <a:extLst>
              <a:ext uri="{FF2B5EF4-FFF2-40B4-BE49-F238E27FC236}">
                <a16:creationId xmlns:a16="http://schemas.microsoft.com/office/drawing/2014/main" id="{2B0D5F00-41EF-4254-90F5-B2484EEB0E86}"/>
              </a:ext>
            </a:extLst>
          </p:cNvPr>
          <p:cNvSpPr txBox="1">
            <a:spLocks noChangeArrowheads="1"/>
          </p:cNvSpPr>
          <p:nvPr/>
        </p:nvSpPr>
        <p:spPr bwMode="auto">
          <a:xfrm>
            <a:off x="611188" y="5159375"/>
            <a:ext cx="79216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a:latin typeface="Arial" panose="020B0604020202020204" pitchFamily="34" charset="0"/>
              </a:rPr>
              <a:t>Our traditional handmade manufactured best brand bedding products are :</a:t>
            </a:r>
          </a:p>
          <a:p>
            <a:pPr>
              <a:spcBef>
                <a:spcPct val="0"/>
              </a:spcBef>
              <a:buFontTx/>
              <a:buNone/>
            </a:pPr>
            <a:r>
              <a:rPr lang="en-US" altLang="en-US" sz="1700">
                <a:latin typeface="Arial" panose="020B0604020202020204" pitchFamily="34" charset="0"/>
              </a:rPr>
              <a:t>mattresses </a:t>
            </a:r>
            <a:r>
              <a:rPr lang="de-AT" altLang="en-US" sz="1800" b="1">
                <a:latin typeface="Arial" panose="020B0604020202020204" pitchFamily="34" charset="0"/>
                <a:cs typeface="Times New Roman" panose="02020603050405020304" pitchFamily="18" charset="0"/>
              </a:rPr>
              <a:t>|</a:t>
            </a:r>
            <a:r>
              <a:rPr lang="en-US" altLang="en-US" sz="1700">
                <a:latin typeface="Arial" panose="020B0604020202020204" pitchFamily="34" charset="0"/>
              </a:rPr>
              <a:t>boxspringbeds </a:t>
            </a:r>
            <a:r>
              <a:rPr lang="de-AT" altLang="en-US" sz="1800" b="1">
                <a:latin typeface="Arial" panose="020B0604020202020204" pitchFamily="34" charset="0"/>
                <a:cs typeface="Times New Roman" panose="02020603050405020304" pitchFamily="18" charset="0"/>
              </a:rPr>
              <a:t>|</a:t>
            </a:r>
            <a:r>
              <a:rPr lang="en-US" altLang="en-US" sz="1700">
                <a:latin typeface="Arial" panose="020B0604020202020204" pitchFamily="34" charset="0"/>
              </a:rPr>
              <a:t>upholstered beds </a:t>
            </a:r>
            <a:r>
              <a:rPr lang="de-AT" altLang="en-US" sz="1800" b="1">
                <a:latin typeface="Arial" panose="020B0604020202020204" pitchFamily="34" charset="0"/>
                <a:cs typeface="Times New Roman" panose="02020603050405020304" pitchFamily="18" charset="0"/>
              </a:rPr>
              <a:t>|</a:t>
            </a:r>
            <a:r>
              <a:rPr lang="en-US" altLang="en-US" sz="1700">
                <a:latin typeface="Arial" panose="020B0604020202020204" pitchFamily="34" charset="0"/>
              </a:rPr>
              <a:t>slatted bed bases </a:t>
            </a:r>
            <a:r>
              <a:rPr lang="de-AT" altLang="en-US" sz="1800" b="1">
                <a:latin typeface="Arial" panose="020B0604020202020204" pitchFamily="34" charset="0"/>
                <a:cs typeface="Times New Roman" panose="02020603050405020304" pitchFamily="18" charset="0"/>
              </a:rPr>
              <a:t>|</a:t>
            </a:r>
            <a:r>
              <a:rPr lang="en-US" altLang="en-US" sz="1700">
                <a:latin typeface="Arial" panose="020B0604020202020204" pitchFamily="34" charset="0"/>
              </a:rPr>
              <a:t>duvets+pillows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feld 9">
            <a:extLst>
              <a:ext uri="{FF2B5EF4-FFF2-40B4-BE49-F238E27FC236}">
                <a16:creationId xmlns:a16="http://schemas.microsoft.com/office/drawing/2014/main" id="{81CF665B-0E1E-4CD0-8FF4-3A26E1C08D5D}"/>
              </a:ext>
            </a:extLst>
          </p:cNvPr>
          <p:cNvSpPr txBox="1">
            <a:spLocks noChangeArrowheads="1"/>
          </p:cNvSpPr>
          <p:nvPr/>
        </p:nvSpPr>
        <p:spPr bwMode="auto">
          <a:xfrm>
            <a:off x="582613" y="1527175"/>
            <a:ext cx="87423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latin typeface="Arial" panose="020B0604020202020204" pitchFamily="34" charset="0"/>
              </a:rPr>
              <a:t> COMPANY HISTORY SHORT CUT INFORMATION </a:t>
            </a:r>
            <a:endParaRPr lang="de-DE" altLang="en-US" sz="2400" b="1">
              <a:latin typeface="Arial" panose="020B0604020202020204" pitchFamily="34" charset="0"/>
            </a:endParaRPr>
          </a:p>
        </p:txBody>
      </p:sp>
      <p:graphicFrame>
        <p:nvGraphicFramePr>
          <p:cNvPr id="14" name="Tabelle 13">
            <a:extLst>
              <a:ext uri="{FF2B5EF4-FFF2-40B4-BE49-F238E27FC236}">
                <a16:creationId xmlns:a16="http://schemas.microsoft.com/office/drawing/2014/main" id="{B0BE2AA5-C22E-4751-96D3-1CB8484B6B63}"/>
              </a:ext>
            </a:extLst>
          </p:cNvPr>
          <p:cNvGraphicFramePr>
            <a:graphicFrameLocks noGrp="1"/>
          </p:cNvGraphicFramePr>
          <p:nvPr/>
        </p:nvGraphicFramePr>
        <p:xfrm>
          <a:off x="468313" y="1989138"/>
          <a:ext cx="8424862" cy="1389062"/>
        </p:xfrm>
        <a:graphic>
          <a:graphicData uri="http://schemas.openxmlformats.org/drawingml/2006/table">
            <a:tbl>
              <a:tblPr firstRow="1" bandRow="1">
                <a:tableStyleId>{5C22544A-7EE6-4342-B048-85BDC9FD1C3A}</a:tableStyleId>
              </a:tblPr>
              <a:tblGrid>
                <a:gridCol w="3769017">
                  <a:extLst>
                    <a:ext uri="{9D8B030D-6E8A-4147-A177-3AD203B41FA5}">
                      <a16:colId xmlns:a16="http://schemas.microsoft.com/office/drawing/2014/main" val="20000"/>
                    </a:ext>
                  </a:extLst>
                </a:gridCol>
                <a:gridCol w="4655845">
                  <a:extLst>
                    <a:ext uri="{9D8B030D-6E8A-4147-A177-3AD203B41FA5}">
                      <a16:colId xmlns:a16="http://schemas.microsoft.com/office/drawing/2014/main" val="20001"/>
                    </a:ext>
                  </a:extLst>
                </a:gridCol>
              </a:tblGrid>
              <a:tr h="1389062">
                <a:tc>
                  <a:txBody>
                    <a:bodyPr/>
                    <a:lstStyle/>
                    <a:p>
                      <a:r>
                        <a:rPr lang="en-US" sz="1800" b="0" kern="1200" dirty="0">
                          <a:solidFill>
                            <a:schemeClr val="tx1"/>
                          </a:solidFill>
                          <a:latin typeface="Arial" panose="020B0604020202020204" pitchFamily="34" charset="0"/>
                          <a:ea typeface="+mn-ea"/>
                          <a:cs typeface="Arial" panose="020B0604020202020204" pitchFamily="34" charset="0"/>
                        </a:rPr>
                        <a:t>Our family </a:t>
                      </a:r>
                      <a:r>
                        <a:rPr lang="en-US" sz="1800" b="0" kern="1200" dirty="0" err="1">
                          <a:solidFill>
                            <a:schemeClr val="tx1"/>
                          </a:solidFill>
                          <a:latin typeface="Arial" panose="020B0604020202020204" pitchFamily="34" charset="0"/>
                          <a:ea typeface="+mn-ea"/>
                          <a:cs typeface="Arial" panose="020B0604020202020204" pitchFamily="34" charset="0"/>
                        </a:rPr>
                        <a:t>buiz</a:t>
                      </a:r>
                      <a:r>
                        <a:rPr lang="en-US" sz="1800" b="0" kern="1200" dirty="0">
                          <a:solidFill>
                            <a:schemeClr val="tx1"/>
                          </a:solidFill>
                          <a:latin typeface="Arial" panose="020B0604020202020204" pitchFamily="34" charset="0"/>
                          <a:ea typeface="+mn-ea"/>
                          <a:cs typeface="Arial" panose="020B0604020202020204" pitchFamily="34" charset="0"/>
                        </a:rPr>
                        <a:t> was established in 1920 by the grandfather of </a:t>
                      </a:r>
                    </a:p>
                    <a:p>
                      <a:r>
                        <a:rPr lang="en-US" sz="1800" b="0" kern="1200" dirty="0">
                          <a:solidFill>
                            <a:schemeClr val="tx1"/>
                          </a:solidFill>
                          <a:latin typeface="Arial" panose="020B0604020202020204" pitchFamily="34" charset="0"/>
                          <a:ea typeface="+mn-ea"/>
                          <a:cs typeface="Arial" panose="020B0604020202020204" pitchFamily="34" charset="0"/>
                        </a:rPr>
                        <a:t>Mr. Holger Klute , Mr. Emil Klute </a:t>
                      </a:r>
                    </a:p>
                    <a:p>
                      <a:r>
                        <a:rPr lang="en-US" sz="1800" b="0" kern="1200" dirty="0">
                          <a:solidFill>
                            <a:schemeClr val="tx1"/>
                          </a:solidFill>
                          <a:latin typeface="Arial" panose="020B0604020202020204" pitchFamily="34" charset="0"/>
                          <a:ea typeface="+mn-ea"/>
                          <a:cs typeface="Arial" panose="020B0604020202020204" pitchFamily="34" charset="0"/>
                        </a:rPr>
                        <a:t>in Hagen - Germany </a:t>
                      </a:r>
                      <a:endParaRPr lang="de-DE" sz="1800" dirty="0">
                        <a:solidFill>
                          <a:schemeClr val="tx1"/>
                        </a:solidFill>
                      </a:endParaRPr>
                    </a:p>
                  </a:txBody>
                  <a:tcPr marL="91439" marR="91439" marT="45727" marB="4572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de-DE" sz="1800" dirty="0">
                        <a:solidFill>
                          <a:schemeClr val="tx1"/>
                        </a:solidFill>
                      </a:endParaRPr>
                    </a:p>
                  </a:txBody>
                  <a:tcPr marL="91439" marR="91439" marT="45727" marB="45727">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5126" name="Grafik 2">
            <a:extLst>
              <a:ext uri="{FF2B5EF4-FFF2-40B4-BE49-F238E27FC236}">
                <a16:creationId xmlns:a16="http://schemas.microsoft.com/office/drawing/2014/main" id="{1015C683-C621-416E-BD86-B4314D7C3C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9144000"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Grafik 2">
            <a:extLst>
              <a:ext uri="{FF2B5EF4-FFF2-40B4-BE49-F238E27FC236}">
                <a16:creationId xmlns:a16="http://schemas.microsoft.com/office/drawing/2014/main" id="{3C6D872A-41A7-473C-9FAD-953B8F2A3815}"/>
              </a:ext>
            </a:extLst>
          </p:cNvPr>
          <p:cNvPicPr>
            <a:picLocks noChangeAspect="1"/>
          </p:cNvPicPr>
          <p:nvPr/>
        </p:nvPicPr>
        <p:blipFill>
          <a:blip r:embed="rId3"/>
          <a:stretch>
            <a:fillRect/>
          </a:stretch>
        </p:blipFill>
        <p:spPr>
          <a:xfrm>
            <a:off x="4859337" y="1989138"/>
            <a:ext cx="3191753" cy="4320182"/>
          </a:xfrm>
          <a:prstGeom prst="rect">
            <a:avLst/>
          </a:prstGeom>
          <a:ln>
            <a:noFill/>
          </a:ln>
          <a:effectLst>
            <a:softEdge rad="112500"/>
          </a:effectLst>
        </p:spPr>
      </p:pic>
      <p:pic>
        <p:nvPicPr>
          <p:cNvPr id="6" name="Grafik 5">
            <a:extLst>
              <a:ext uri="{FF2B5EF4-FFF2-40B4-BE49-F238E27FC236}">
                <a16:creationId xmlns:a16="http://schemas.microsoft.com/office/drawing/2014/main" id="{511B40B0-B9FB-4328-B160-19350E975594}"/>
              </a:ext>
            </a:extLst>
          </p:cNvPr>
          <p:cNvPicPr>
            <a:picLocks noChangeAspect="1"/>
          </p:cNvPicPr>
          <p:nvPr/>
        </p:nvPicPr>
        <p:blipFill>
          <a:blip r:embed="rId4"/>
          <a:stretch>
            <a:fillRect/>
          </a:stretch>
        </p:blipFill>
        <p:spPr>
          <a:xfrm>
            <a:off x="1092910" y="3054350"/>
            <a:ext cx="2202371" cy="2301439"/>
          </a:xfrm>
          <a:prstGeom prst="rect">
            <a:avLst/>
          </a:prstGeom>
          <a:ln>
            <a:noFill/>
          </a:ln>
          <a:effectLst>
            <a:softEdge rad="112500"/>
          </a:effectLst>
        </p:spPr>
      </p:pic>
      <p:pic>
        <p:nvPicPr>
          <p:cNvPr id="5129" name="Grafik 2">
            <a:extLst>
              <a:ext uri="{FF2B5EF4-FFF2-40B4-BE49-F238E27FC236}">
                <a16:creationId xmlns:a16="http://schemas.microsoft.com/office/drawing/2014/main" id="{4E9F3525-8C7F-4906-822B-DE193C0516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113" y="5330825"/>
            <a:ext cx="252095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extfeld 4">
            <a:extLst>
              <a:ext uri="{FF2B5EF4-FFF2-40B4-BE49-F238E27FC236}">
                <a16:creationId xmlns:a16="http://schemas.microsoft.com/office/drawing/2014/main" id="{5E8A0FD8-015D-4881-95E9-F033A01C1556}"/>
              </a:ext>
            </a:extLst>
          </p:cNvPr>
          <p:cNvSpPr txBox="1">
            <a:spLocks noChangeArrowheads="1"/>
          </p:cNvSpPr>
          <p:nvPr/>
        </p:nvSpPr>
        <p:spPr bwMode="auto">
          <a:xfrm>
            <a:off x="468313" y="1557338"/>
            <a:ext cx="8783637" cy="460375"/>
          </a:xfrm>
          <a:prstGeom prst="rect">
            <a:avLst/>
          </a:prstGeom>
          <a:noFill/>
          <a:ln>
            <a:noFill/>
          </a:ln>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defRPr/>
            </a:pPr>
            <a:r>
              <a:rPr lang="en-US" altLang="en-US" sz="2400" b="1" dirty="0">
                <a:latin typeface="Arial" panose="020B0604020202020204" pitchFamily="34" charset="0"/>
              </a:rPr>
              <a:t>                         COMPANY HISTORY STORY  </a:t>
            </a:r>
            <a:endParaRPr lang="de-DE" altLang="en-US" sz="1000" dirty="0">
              <a:solidFill>
                <a:schemeClr val="tx1">
                  <a:lumMod val="65000"/>
                  <a:lumOff val="35000"/>
                </a:schemeClr>
              </a:solidFill>
              <a:latin typeface="Arial" panose="020B0604020202020204" pitchFamily="34" charset="0"/>
            </a:endParaRPr>
          </a:p>
        </p:txBody>
      </p:sp>
      <p:sp>
        <p:nvSpPr>
          <p:cNvPr id="6147" name="Textfeld 5">
            <a:extLst>
              <a:ext uri="{FF2B5EF4-FFF2-40B4-BE49-F238E27FC236}">
                <a16:creationId xmlns:a16="http://schemas.microsoft.com/office/drawing/2014/main" id="{7EDA209B-F19C-498D-A646-0AEC6E9369F7}"/>
              </a:ext>
            </a:extLst>
          </p:cNvPr>
          <p:cNvSpPr txBox="1">
            <a:spLocks noChangeArrowheads="1"/>
          </p:cNvSpPr>
          <p:nvPr/>
        </p:nvSpPr>
        <p:spPr bwMode="auto">
          <a:xfrm>
            <a:off x="3995738" y="2017713"/>
            <a:ext cx="4895850" cy="440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000" dirty="0">
                <a:latin typeface="Arial" panose="020B0604020202020204" pitchFamily="34" charset="0"/>
              </a:rPr>
              <a:t>Emil Klute founded the first production company 1920 in Hagen -Germany  for to produce various wire products, spring units , mattresses and spring unit bed bases . His sons Helmut and Günter Klute moved the factory with the company name EKS (Emil Klute </a:t>
            </a:r>
            <a:r>
              <a:rPr lang="en-US" altLang="en-US" sz="1000">
                <a:latin typeface="Arial" panose="020B0604020202020204" pitchFamily="34" charset="0"/>
              </a:rPr>
              <a:t>and sons</a:t>
            </a:r>
            <a:r>
              <a:rPr lang="en-US" altLang="en-US" sz="1000" dirty="0">
                <a:latin typeface="Arial" panose="020B0604020202020204" pitchFamily="34" charset="0"/>
              </a:rPr>
              <a:t>) after the 2nd World War first to the German village </a:t>
            </a:r>
            <a:r>
              <a:rPr lang="en-US" altLang="en-US" sz="1000" dirty="0" err="1">
                <a:latin typeface="Arial" panose="020B0604020202020204" pitchFamily="34" charset="0"/>
              </a:rPr>
              <a:t>Lütersheim</a:t>
            </a:r>
            <a:r>
              <a:rPr lang="en-US" altLang="en-US" sz="1000" dirty="0">
                <a:latin typeface="Arial" panose="020B0604020202020204" pitchFamily="34" charset="0"/>
              </a:rPr>
              <a:t> and than to German town Wolfhagen , where they installed self constructed machines for to manufacture high end quality bedding products with a maximal optimized durability . The idea of Emil Klute was to combine best sleeping comfort  with the highest level of material quality for a maximal  longtime </a:t>
            </a:r>
            <a:r>
              <a:rPr lang="en-US" altLang="en-US" sz="1000" dirty="0" err="1">
                <a:latin typeface="Arial" panose="020B0604020202020204" pitchFamily="34" charset="0"/>
              </a:rPr>
              <a:t>usement</a:t>
            </a:r>
            <a:r>
              <a:rPr lang="en-US" altLang="en-US" sz="1000" dirty="0">
                <a:latin typeface="Arial" panose="020B0604020202020204" pitchFamily="34" charset="0"/>
              </a:rPr>
              <a:t>  . In the following years, the production was permanently modernized and in 1984 Holger Klute ( The sun of Günter Klute ) started to work in the company .  Already in 1989 Günter and Holger Klute installed and opened up additional production plants in a East-German tow called </a:t>
            </a:r>
            <a:r>
              <a:rPr lang="en-US" altLang="en-US" sz="1000" dirty="0" err="1">
                <a:latin typeface="Arial" panose="020B0604020202020204" pitchFamily="34" charset="0"/>
              </a:rPr>
              <a:t>Crimmitschau</a:t>
            </a:r>
            <a:r>
              <a:rPr lang="en-US" altLang="en-US" sz="1000" dirty="0">
                <a:latin typeface="Arial" panose="020B0604020202020204" pitchFamily="34" charset="0"/>
              </a:rPr>
              <a:t>  . In 1986 , Holger Klute becomes the CEO of the Klute company group in Germany and the private owner of the brand </a:t>
            </a:r>
            <a:r>
              <a:rPr lang="en-US" altLang="en-US" sz="1000" dirty="0" err="1">
                <a:latin typeface="Arial" panose="020B0604020202020204" pitchFamily="34" charset="0"/>
              </a:rPr>
              <a:t>Bärenschlaf</a:t>
            </a:r>
            <a:r>
              <a:rPr lang="en-US" altLang="en-US" sz="1000" dirty="0">
                <a:latin typeface="Arial" panose="020B0604020202020204" pitchFamily="34" charset="0"/>
              </a:rPr>
              <a:t>-International®. This brand stands for many years of company tradition , handmade high end best quality  bedding products produces according the very highest </a:t>
            </a:r>
            <a:r>
              <a:rPr lang="en-US" altLang="en-US" sz="1000" dirty="0" err="1">
                <a:latin typeface="Arial" panose="020B0604020202020204" pitchFamily="34" charset="0"/>
              </a:rPr>
              <a:t>german</a:t>
            </a:r>
            <a:r>
              <a:rPr lang="en-US" altLang="en-US" sz="1000" dirty="0">
                <a:latin typeface="Arial" panose="020B0604020202020204" pitchFamily="34" charset="0"/>
              </a:rPr>
              <a:t> quality standards.  By getting also focused on the belongings of hotels and the hospitality markets the  </a:t>
            </a:r>
            <a:r>
              <a:rPr lang="en-US" altLang="en-US" sz="1000" dirty="0" err="1">
                <a:latin typeface="Arial" panose="020B0604020202020204" pitchFamily="34" charset="0"/>
              </a:rPr>
              <a:t>Bärenschlaf</a:t>
            </a:r>
            <a:r>
              <a:rPr lang="en-US" altLang="en-US" sz="1000" dirty="0">
                <a:latin typeface="Arial" panose="020B0604020202020204" pitchFamily="34" charset="0"/>
              </a:rPr>
              <a:t>-International®  branded  </a:t>
            </a:r>
            <a:r>
              <a:rPr lang="en-US" altLang="en-US" sz="1000" dirty="0" err="1">
                <a:latin typeface="Arial" panose="020B0604020202020204" pitchFamily="34" charset="0"/>
              </a:rPr>
              <a:t>hotelbeds</a:t>
            </a:r>
            <a:r>
              <a:rPr lang="en-US" altLang="en-US" sz="1000" dirty="0">
                <a:latin typeface="Arial" panose="020B0604020202020204" pitchFamily="34" charset="0"/>
              </a:rPr>
              <a:t> became </a:t>
            </a:r>
            <a:r>
              <a:rPr lang="en-US" altLang="en-US" sz="1000" dirty="0" err="1">
                <a:latin typeface="Arial" panose="020B0604020202020204" pitchFamily="34" charset="0"/>
              </a:rPr>
              <a:t>famos</a:t>
            </a:r>
            <a:r>
              <a:rPr lang="en-US" altLang="en-US" sz="1000" dirty="0">
                <a:latin typeface="Arial" panose="020B0604020202020204" pitchFamily="34" charset="0"/>
              </a:rPr>
              <a:t> in the  </a:t>
            </a:r>
            <a:r>
              <a:rPr lang="en-US" altLang="en-US" sz="1000" dirty="0" err="1">
                <a:latin typeface="Arial" panose="020B0604020202020204" pitchFamily="34" charset="0"/>
              </a:rPr>
              <a:t>german</a:t>
            </a:r>
            <a:r>
              <a:rPr lang="en-US" altLang="en-US" sz="1000" dirty="0">
                <a:latin typeface="Arial" panose="020B0604020202020204" pitchFamily="34" charset="0"/>
              </a:rPr>
              <a:t>-speaking countries .  By bringing </a:t>
            </a:r>
            <a:r>
              <a:rPr lang="en-US" altLang="en-US" sz="1000" dirty="0" err="1">
                <a:latin typeface="Arial" panose="020B0604020202020204" pitchFamily="34" charset="0"/>
              </a:rPr>
              <a:t>iBärenschlaf</a:t>
            </a:r>
            <a:r>
              <a:rPr lang="en-US" altLang="en-US" sz="1000" dirty="0">
                <a:latin typeface="Arial" panose="020B0604020202020204" pitchFamily="34" charset="0"/>
              </a:rPr>
              <a:t>-International®  products to the retail </a:t>
            </a:r>
            <a:r>
              <a:rPr lang="en-US" altLang="en-US" sz="1000" dirty="0" err="1">
                <a:latin typeface="Arial" panose="020B0604020202020204" pitchFamily="34" charset="0"/>
              </a:rPr>
              <a:t>buiz</a:t>
            </a:r>
            <a:r>
              <a:rPr lang="en-US" altLang="en-US" sz="1000" dirty="0">
                <a:latin typeface="Arial" panose="020B0604020202020204" pitchFamily="34" charset="0"/>
              </a:rPr>
              <a:t> in Germany , Austria and Switzerland private consumers requesting our handmade quality bedding products until today . The company Litbed Bedding Company UAB in Lithuania (established in 1999 and company registered in 2000 ) started to manufacture  </a:t>
            </a:r>
            <a:r>
              <a:rPr lang="en-US" altLang="en-US" sz="1000" dirty="0" err="1">
                <a:latin typeface="Arial" panose="020B0604020202020204" pitchFamily="34" charset="0"/>
              </a:rPr>
              <a:t>Bärenschlaf</a:t>
            </a:r>
            <a:r>
              <a:rPr lang="en-US" altLang="en-US" sz="1000" dirty="0">
                <a:latin typeface="Arial" panose="020B0604020202020204" pitchFamily="34" charset="0"/>
              </a:rPr>
              <a:t>-International®   high quality  bedding products Today we are very proud of our company tradition ,our achievements and knowledge . We  are always happy to configure, personalize and customize our </a:t>
            </a:r>
            <a:r>
              <a:rPr lang="en-US" altLang="en-US" sz="1000" dirty="0" err="1">
                <a:latin typeface="Arial" panose="020B0604020202020204" pitchFamily="34" charset="0"/>
              </a:rPr>
              <a:t>boxspringbeds</a:t>
            </a:r>
            <a:r>
              <a:rPr lang="en-US" altLang="en-US" sz="1000" dirty="0">
                <a:latin typeface="Arial" panose="020B0604020202020204" pitchFamily="34" charset="0"/>
              </a:rPr>
              <a:t> and mattresses for  our customers in Europe </a:t>
            </a:r>
            <a:r>
              <a:rPr lang="en-US" altLang="en-US" sz="1000" dirty="0" err="1">
                <a:latin typeface="Arial" panose="020B0604020202020204" pitchFamily="34" charset="0"/>
              </a:rPr>
              <a:t>ond</a:t>
            </a:r>
            <a:r>
              <a:rPr lang="en-US" altLang="en-US" sz="1000" dirty="0">
                <a:latin typeface="Arial" panose="020B0604020202020204" pitchFamily="34" charset="0"/>
              </a:rPr>
              <a:t> Overseas . Because we love to be creative . We love to design , construct configure and  individualize every </a:t>
            </a:r>
            <a:r>
              <a:rPr lang="en-US" altLang="en-US" sz="1000" dirty="0" err="1">
                <a:latin typeface="Arial" panose="020B0604020202020204" pitchFamily="34" charset="0"/>
              </a:rPr>
              <a:t>boxspringbed</a:t>
            </a:r>
            <a:r>
              <a:rPr lang="en-US" altLang="en-US" sz="1000" dirty="0">
                <a:latin typeface="Arial" panose="020B0604020202020204" pitchFamily="34" charset="0"/>
              </a:rPr>
              <a:t> ,upholstered bed for every  customer project wish .  </a:t>
            </a:r>
            <a:endParaRPr lang="de-DE" altLang="en-US" sz="1000" dirty="0">
              <a:latin typeface="Arial" panose="020B0604020202020204" pitchFamily="34" charset="0"/>
            </a:endParaRPr>
          </a:p>
        </p:txBody>
      </p:sp>
      <p:pic>
        <p:nvPicPr>
          <p:cNvPr id="6148" name="Grafik 2">
            <a:extLst>
              <a:ext uri="{FF2B5EF4-FFF2-40B4-BE49-F238E27FC236}">
                <a16:creationId xmlns:a16="http://schemas.microsoft.com/office/drawing/2014/main" id="{0A8294C0-9066-4228-A0CF-C024185D18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25"/>
            <a:ext cx="914400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Grafik 4">
            <a:extLst>
              <a:ext uri="{FF2B5EF4-FFF2-40B4-BE49-F238E27FC236}">
                <a16:creationId xmlns:a16="http://schemas.microsoft.com/office/drawing/2014/main" id="{C8DE2E25-6C0F-4818-B5F5-1EBCFF946E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2200275"/>
            <a:ext cx="2787650" cy="404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feld 4">
            <a:extLst>
              <a:ext uri="{FF2B5EF4-FFF2-40B4-BE49-F238E27FC236}">
                <a16:creationId xmlns:a16="http://schemas.microsoft.com/office/drawing/2014/main" id="{127ACFA5-8E3F-4BD1-8E35-83EE7A9C5F02}"/>
              </a:ext>
            </a:extLst>
          </p:cNvPr>
          <p:cNvSpPr txBox="1">
            <a:spLocks noChangeArrowheads="1"/>
          </p:cNvSpPr>
          <p:nvPr/>
        </p:nvSpPr>
        <p:spPr bwMode="auto">
          <a:xfrm>
            <a:off x="684213" y="1404938"/>
            <a:ext cx="79565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400" b="1">
                <a:latin typeface="Arial" panose="020B0604020202020204" pitchFamily="34" charset="0"/>
              </a:rPr>
              <a:t>                                ABOUT US TODAY  </a:t>
            </a:r>
            <a:endParaRPr lang="de-DE" altLang="en-US" sz="2400" b="1">
              <a:latin typeface="Arial" panose="020B0604020202020204" pitchFamily="34" charset="0"/>
            </a:endParaRPr>
          </a:p>
        </p:txBody>
      </p:sp>
      <p:graphicFrame>
        <p:nvGraphicFramePr>
          <p:cNvPr id="7" name="Tabelle 6">
            <a:extLst>
              <a:ext uri="{FF2B5EF4-FFF2-40B4-BE49-F238E27FC236}">
                <a16:creationId xmlns:a16="http://schemas.microsoft.com/office/drawing/2014/main" id="{D5CC3C01-9051-4371-8B04-33E80110FC9C}"/>
              </a:ext>
            </a:extLst>
          </p:cNvPr>
          <p:cNvGraphicFramePr>
            <a:graphicFrameLocks noGrp="1"/>
          </p:cNvGraphicFramePr>
          <p:nvPr/>
        </p:nvGraphicFramePr>
        <p:xfrm>
          <a:off x="323850" y="2205038"/>
          <a:ext cx="3517900" cy="3702050"/>
        </p:xfrm>
        <a:graphic>
          <a:graphicData uri="http://schemas.openxmlformats.org/drawingml/2006/table">
            <a:tbl>
              <a:tblPr/>
              <a:tblGrid>
                <a:gridCol w="1260732">
                  <a:extLst>
                    <a:ext uri="{9D8B030D-6E8A-4147-A177-3AD203B41FA5}">
                      <a16:colId xmlns:a16="http://schemas.microsoft.com/office/drawing/2014/main" val="20000"/>
                    </a:ext>
                  </a:extLst>
                </a:gridCol>
                <a:gridCol w="2257168">
                  <a:extLst>
                    <a:ext uri="{9D8B030D-6E8A-4147-A177-3AD203B41FA5}">
                      <a16:colId xmlns:a16="http://schemas.microsoft.com/office/drawing/2014/main" val="20001"/>
                    </a:ext>
                  </a:extLst>
                </a:gridCol>
              </a:tblGrid>
              <a:tr h="210179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altLang="en-US" sz="1800" b="1" i="0" u="none" strike="noStrike" cap="none" normalizeH="0" baseline="0" dirty="0">
                        <a:ln>
                          <a:noFill/>
                        </a:ln>
                        <a:solidFill>
                          <a:srgbClr val="000000"/>
                        </a:solidFill>
                        <a:effectLst/>
                        <a:latin typeface="Calibri" pitchFamily="34" charset="0"/>
                        <a:cs typeface="Times New Roman" pitchFamily="18" charset="0"/>
                      </a:endParaRPr>
                    </a:p>
                  </a:txBody>
                  <a:tcPr marL="114279" marR="1142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altLang="en-US" sz="1800" b="0" i="0" u="none" strike="noStrike" cap="none" normalizeH="0" baseline="0" dirty="0">
                        <a:ln>
                          <a:noFill/>
                        </a:ln>
                        <a:solidFill>
                          <a:srgbClr val="000000"/>
                        </a:solidFill>
                        <a:effectLst/>
                        <a:latin typeface="Calibri" pitchFamily="34" charset="0"/>
                        <a:cs typeface="Times New Roman" pitchFamily="18" charset="0"/>
                      </a:endParaRPr>
                    </a:p>
                  </a:txBody>
                  <a:tcPr marL="114279" marR="1142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60025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altLang="en-US" sz="1800" b="1" i="0" u="none" strike="noStrike" cap="none" normalizeH="0" baseline="0" dirty="0">
                        <a:ln>
                          <a:noFill/>
                        </a:ln>
                        <a:solidFill>
                          <a:srgbClr val="000000"/>
                        </a:solidFill>
                        <a:effectLst/>
                        <a:latin typeface="Calibri" pitchFamily="34" charset="0"/>
                        <a:cs typeface="Times New Roman" pitchFamily="18" charset="0"/>
                      </a:endParaRPr>
                    </a:p>
                  </a:txBody>
                  <a:tcPr marL="114279" marR="1142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altLang="en-US" sz="1800" b="0" i="0" u="none" strike="noStrike" cap="none" normalizeH="0" baseline="0" dirty="0">
                        <a:ln>
                          <a:noFill/>
                        </a:ln>
                        <a:solidFill>
                          <a:srgbClr val="000000"/>
                        </a:solidFill>
                        <a:effectLst/>
                        <a:latin typeface="Calibri" pitchFamily="34" charset="0"/>
                        <a:cs typeface="Times New Roman" pitchFamily="18" charset="0"/>
                      </a:endParaRPr>
                    </a:p>
                  </a:txBody>
                  <a:tcPr marL="114279" marR="1142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7182" name="Grafik 2">
            <a:extLst>
              <a:ext uri="{FF2B5EF4-FFF2-40B4-BE49-F238E27FC236}">
                <a16:creationId xmlns:a16="http://schemas.microsoft.com/office/drawing/2014/main" id="{8E86749F-DC4E-4A49-882D-FE0F9A4A9E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152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3" name="Grafik 2">
            <a:extLst>
              <a:ext uri="{FF2B5EF4-FFF2-40B4-BE49-F238E27FC236}">
                <a16:creationId xmlns:a16="http://schemas.microsoft.com/office/drawing/2014/main" id="{4E28A75A-B611-415A-BFE8-E413644189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5438" y="5842000"/>
            <a:ext cx="252095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4" name="Textfeld 5">
            <a:extLst>
              <a:ext uri="{FF2B5EF4-FFF2-40B4-BE49-F238E27FC236}">
                <a16:creationId xmlns:a16="http://schemas.microsoft.com/office/drawing/2014/main" id="{B4A4C36B-E372-4D51-924C-78904895F64B}"/>
              </a:ext>
            </a:extLst>
          </p:cNvPr>
          <p:cNvSpPr txBox="1">
            <a:spLocks noChangeArrowheads="1"/>
          </p:cNvSpPr>
          <p:nvPr/>
        </p:nvSpPr>
        <p:spPr bwMode="auto">
          <a:xfrm>
            <a:off x="201613" y="1844675"/>
            <a:ext cx="3933825" cy="486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000">
                <a:latin typeface="Arial" panose="020B0604020202020204" pitchFamily="34" charset="0"/>
              </a:rPr>
              <a:t>Today Kristina and Holger Klute are managing the Bärenschlaf-International®  companies from our headoffice in Vievis in LITHUANIA . We love what we are doing  and welcome you to visit our SHOWROOMS in WOLFHAGEN – GERMANY  and       VIEVIS – LITHUANIA . Where you can see  , feel and touch all of our materials and  the handmade high quality  of our craftsman at work. We are proud of our high motivated and skilled team of craftmen . Wich is creating  the unique high end quality of our Bärenschlaf-International®  bedding products in our production always tradidinal according the highest german quality standards and international bedding material certification rules . In partnership with professional interior – architects , interior – designers , architecs , hotel – investment – companies and hotel – development companies  we create , configurate and calculate  every day new individual hotelbeds , mattresses , boxspringbeds  and motorized adjustable beds . We loved being on the floor with our production team , trouble-shooting our production and machines and making improvements. We love our traditional old craftsmanship and the idea that our beds and mattresses are used to last a person’s whole life. We chose to bring back the lost art of hand tufting and handmade craft  because it creates a unique best sleeping  comfort and  most durable bedding product  wich our quality orientated target clients prefere . Our know-how is based in the companies-history and the image of our brand. Family owned  we are producing our bedding products in the 3</a:t>
            </a:r>
            <a:r>
              <a:rPr lang="en-US" altLang="en-US" sz="1000" baseline="30000">
                <a:latin typeface="Arial" panose="020B0604020202020204" pitchFamily="34" charset="0"/>
              </a:rPr>
              <a:t>rd</a:t>
            </a:r>
            <a:r>
              <a:rPr lang="en-US" altLang="en-US" sz="1000">
                <a:latin typeface="Arial" panose="020B0604020202020204" pitchFamily="34" charset="0"/>
              </a:rPr>
              <a:t> generation since anno 1920. We like to create innovative and individual sleeping comfort solutions in the best  long-life quality .Suitable and </a:t>
            </a:r>
          </a:p>
          <a:p>
            <a:pPr eaLnBrk="1" hangingPunct="1">
              <a:spcBef>
                <a:spcPct val="0"/>
              </a:spcBef>
              <a:buFontTx/>
              <a:buNone/>
            </a:pPr>
            <a:r>
              <a:rPr lang="en-US" altLang="en-US" sz="1000">
                <a:latin typeface="Arial" panose="020B0604020202020204" pitchFamily="34" charset="0"/>
              </a:rPr>
              <a:t>wanted for anyone use them in their individual home , hotel , </a:t>
            </a:r>
          </a:p>
          <a:p>
            <a:pPr eaLnBrk="1" hangingPunct="1">
              <a:spcBef>
                <a:spcPct val="0"/>
              </a:spcBef>
              <a:buFontTx/>
              <a:buNone/>
            </a:pPr>
            <a:r>
              <a:rPr lang="en-US" altLang="en-US" sz="1000">
                <a:latin typeface="Arial" panose="020B0604020202020204" pitchFamily="34" charset="0"/>
              </a:rPr>
              <a:t>holydaypark , caravan , boat , yacht  or loft apartment </a:t>
            </a:r>
          </a:p>
          <a:p>
            <a:pPr eaLnBrk="1" hangingPunct="1">
              <a:spcBef>
                <a:spcPct val="0"/>
              </a:spcBef>
              <a:buFontTx/>
              <a:buNone/>
            </a:pPr>
            <a:r>
              <a:rPr lang="en-US" altLang="en-US" sz="1000">
                <a:latin typeface="Arial" panose="020B0604020202020204" pitchFamily="34" charset="0"/>
              </a:rPr>
              <a:t>or villa .  This is based on tradition , trust and </a:t>
            </a:r>
          </a:p>
          <a:p>
            <a:pPr eaLnBrk="1" hangingPunct="1">
              <a:spcBef>
                <a:spcPct val="0"/>
              </a:spcBef>
              <a:buFontTx/>
              <a:buNone/>
            </a:pPr>
            <a:r>
              <a:rPr lang="en-US" altLang="en-US" sz="1000">
                <a:latin typeface="Arial" panose="020B0604020202020204" pitchFamily="34" charset="0"/>
              </a:rPr>
              <a:t>partnership .  Always : handmade.  traditional.  better .</a:t>
            </a:r>
            <a:endParaRPr lang="de-DE" altLang="en-US" sz="1000">
              <a:latin typeface="Arial" panose="020B0604020202020204" pitchFamily="34" charset="0"/>
            </a:endParaRPr>
          </a:p>
        </p:txBody>
      </p:sp>
      <p:pic>
        <p:nvPicPr>
          <p:cNvPr id="7185" name="Grafik 5">
            <a:extLst>
              <a:ext uri="{FF2B5EF4-FFF2-40B4-BE49-F238E27FC236}">
                <a16:creationId xmlns:a16="http://schemas.microsoft.com/office/drawing/2014/main" id="{C64A85FC-0D1E-4588-BA0A-110A576171BC}"/>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4064000" y="1844675"/>
            <a:ext cx="5024438" cy="403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6" name="Grafik 7">
            <a:extLst>
              <a:ext uri="{FF2B5EF4-FFF2-40B4-BE49-F238E27FC236}">
                <a16:creationId xmlns:a16="http://schemas.microsoft.com/office/drawing/2014/main" id="{080A6D62-5CE4-473D-B912-2494C272EFB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99250" y="6132513"/>
            <a:ext cx="2346325"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feld 4">
            <a:extLst>
              <a:ext uri="{FF2B5EF4-FFF2-40B4-BE49-F238E27FC236}">
                <a16:creationId xmlns:a16="http://schemas.microsoft.com/office/drawing/2014/main" id="{AE8EFFFA-0AE9-4F6B-B5E2-B4582973DC53}"/>
              </a:ext>
            </a:extLst>
          </p:cNvPr>
          <p:cNvSpPr txBox="1">
            <a:spLocks noChangeArrowheads="1"/>
          </p:cNvSpPr>
          <p:nvPr/>
        </p:nvSpPr>
        <p:spPr bwMode="auto">
          <a:xfrm>
            <a:off x="611188" y="1557338"/>
            <a:ext cx="8137525" cy="4492625"/>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2400" b="1" dirty="0">
                <a:latin typeface="Arial" panose="020B0604020202020204" pitchFamily="34" charset="0"/>
              </a:rPr>
              <a:t>INDIVIDUAL CREATED AND CRAFTED ADVANTAGES </a:t>
            </a:r>
          </a:p>
          <a:p>
            <a:pPr eaLnBrk="1" hangingPunct="1">
              <a:spcBef>
                <a:spcPct val="0"/>
              </a:spcBef>
              <a:buFontTx/>
              <a:buNone/>
              <a:defRPr/>
            </a:pPr>
            <a:r>
              <a:rPr lang="en-US" altLang="en-US" sz="1800" dirty="0">
                <a:latin typeface="Arial" panose="020B0604020202020204" pitchFamily="34" charset="0"/>
              </a:rPr>
              <a:t>     our unique handmade special products , creative services and skills </a:t>
            </a:r>
          </a:p>
          <a:p>
            <a:pPr eaLnBrk="1" hangingPunct="1">
              <a:spcBef>
                <a:spcPct val="0"/>
              </a:spcBef>
              <a:buFontTx/>
              <a:buNone/>
              <a:defRPr/>
            </a:pPr>
            <a:endParaRPr lang="en-US" altLang="en-US" sz="1800" dirty="0">
              <a:latin typeface="Arial" panose="020B0604020202020204" pitchFamily="34" charset="0"/>
            </a:endParaRPr>
          </a:p>
          <a:p>
            <a:pPr eaLnBrk="1" hangingPunct="1">
              <a:spcBef>
                <a:spcPct val="0"/>
              </a:spcBef>
              <a:buFontTx/>
              <a:buNone/>
              <a:defRPr/>
            </a:pPr>
            <a:r>
              <a:rPr lang="en-US" altLang="en-US" sz="2800" b="1" dirty="0">
                <a:solidFill>
                  <a:schemeClr val="tx1">
                    <a:lumMod val="65000"/>
                    <a:lumOff val="35000"/>
                  </a:schemeClr>
                </a:solidFill>
                <a:latin typeface="Arial" panose="020B0604020202020204" pitchFamily="34" charset="0"/>
              </a:rPr>
              <a:t>… you design it !</a:t>
            </a:r>
          </a:p>
          <a:p>
            <a:pPr eaLnBrk="1" hangingPunct="1">
              <a:spcBef>
                <a:spcPct val="0"/>
              </a:spcBef>
              <a:buFontTx/>
              <a:buNone/>
              <a:defRPr/>
            </a:pPr>
            <a:endParaRPr lang="en-US" altLang="en-US" sz="2800" b="1" dirty="0">
              <a:solidFill>
                <a:schemeClr val="tx1">
                  <a:lumMod val="65000"/>
                  <a:lumOff val="35000"/>
                </a:schemeClr>
              </a:solidFill>
              <a:latin typeface="Arial" panose="020B0604020202020204" pitchFamily="34" charset="0"/>
            </a:endParaRPr>
          </a:p>
          <a:p>
            <a:pPr eaLnBrk="1" hangingPunct="1">
              <a:spcBef>
                <a:spcPct val="0"/>
              </a:spcBef>
              <a:buFontTx/>
              <a:buNone/>
              <a:defRPr/>
            </a:pPr>
            <a:endParaRPr lang="en-US" altLang="en-US" sz="1100" b="1" dirty="0">
              <a:solidFill>
                <a:schemeClr val="tx1">
                  <a:lumMod val="65000"/>
                  <a:lumOff val="35000"/>
                </a:schemeClr>
              </a:solidFill>
              <a:latin typeface="Arial" panose="020B0604020202020204" pitchFamily="34" charset="0"/>
            </a:endParaRPr>
          </a:p>
          <a:p>
            <a:pPr eaLnBrk="1" hangingPunct="1">
              <a:spcBef>
                <a:spcPct val="0"/>
              </a:spcBef>
              <a:buFontTx/>
              <a:buNone/>
              <a:defRPr/>
            </a:pPr>
            <a:r>
              <a:rPr lang="en-US" altLang="en-US" sz="1100" b="1" dirty="0">
                <a:latin typeface="Arial" panose="020B0604020202020204" pitchFamily="34" charset="0"/>
              </a:rPr>
              <a:t>Original </a:t>
            </a:r>
            <a:r>
              <a:rPr lang="en-US" altLang="en-US" sz="1100" b="1" dirty="0" err="1">
                <a:latin typeface="Arial" panose="020B0604020202020204" pitchFamily="34" charset="0"/>
              </a:rPr>
              <a:t>Bärenschlaf</a:t>
            </a:r>
            <a:r>
              <a:rPr lang="en-US" altLang="en-US" sz="1100" b="1" dirty="0">
                <a:latin typeface="Arial" panose="020B0604020202020204" pitchFamily="34" charset="0"/>
              </a:rPr>
              <a:t>-International® </a:t>
            </a:r>
            <a:r>
              <a:rPr lang="en-US" altLang="en-US" sz="800" dirty="0">
                <a:latin typeface="Arial" panose="020B0604020202020204" pitchFamily="34" charset="0"/>
              </a:rPr>
              <a:t>Est.1920 </a:t>
            </a:r>
          </a:p>
          <a:p>
            <a:pPr eaLnBrk="1" hangingPunct="1">
              <a:spcBef>
                <a:spcPct val="0"/>
              </a:spcBef>
              <a:buFontTx/>
              <a:buNone/>
              <a:defRPr/>
            </a:pPr>
            <a:r>
              <a:rPr lang="en-US" altLang="en-US" sz="2800" b="1" dirty="0">
                <a:solidFill>
                  <a:schemeClr val="tx1">
                    <a:lumMod val="65000"/>
                    <a:lumOff val="35000"/>
                  </a:schemeClr>
                </a:solidFill>
                <a:latin typeface="Arial" panose="020B0604020202020204" pitchFamily="34" charset="0"/>
              </a:rPr>
              <a:t>… we make it ! </a:t>
            </a:r>
          </a:p>
          <a:p>
            <a:pPr eaLnBrk="1" hangingPunct="1">
              <a:spcBef>
                <a:spcPct val="0"/>
              </a:spcBef>
              <a:buFontTx/>
              <a:buNone/>
              <a:defRPr/>
            </a:pPr>
            <a:endParaRPr lang="en-US" altLang="en-US" sz="2400" b="1" dirty="0"/>
          </a:p>
          <a:p>
            <a:pPr eaLnBrk="1" hangingPunct="1">
              <a:spcBef>
                <a:spcPct val="0"/>
              </a:spcBef>
              <a:buFontTx/>
              <a:buNone/>
              <a:defRPr/>
            </a:pPr>
            <a:endParaRPr lang="en-US" altLang="en-US" sz="2400" b="1" dirty="0"/>
          </a:p>
          <a:p>
            <a:pPr eaLnBrk="1" hangingPunct="1">
              <a:spcBef>
                <a:spcPct val="0"/>
              </a:spcBef>
              <a:buFontTx/>
              <a:buNone/>
              <a:defRPr/>
            </a:pPr>
            <a:endParaRPr lang="en-US" altLang="en-US" sz="2400" b="1" dirty="0"/>
          </a:p>
          <a:p>
            <a:pPr eaLnBrk="1" hangingPunct="1">
              <a:spcBef>
                <a:spcPct val="0"/>
              </a:spcBef>
              <a:buFontTx/>
              <a:buNone/>
              <a:defRPr/>
            </a:pPr>
            <a:endParaRPr lang="en-US" altLang="en-US" sz="2400" b="1" dirty="0"/>
          </a:p>
          <a:p>
            <a:pPr eaLnBrk="1" hangingPunct="1">
              <a:spcBef>
                <a:spcPct val="0"/>
              </a:spcBef>
              <a:buFontTx/>
              <a:buNone/>
              <a:defRPr/>
            </a:pPr>
            <a:endParaRPr lang="de-DE" altLang="en-US" sz="2400" dirty="0"/>
          </a:p>
        </p:txBody>
      </p:sp>
      <p:sp>
        <p:nvSpPr>
          <p:cNvPr id="8195" name="Textfeld 5">
            <a:extLst>
              <a:ext uri="{FF2B5EF4-FFF2-40B4-BE49-F238E27FC236}">
                <a16:creationId xmlns:a16="http://schemas.microsoft.com/office/drawing/2014/main" id="{4697D4F5-D744-4599-A834-67631281E4D7}"/>
              </a:ext>
            </a:extLst>
          </p:cNvPr>
          <p:cNvSpPr txBox="1">
            <a:spLocks noChangeArrowheads="1"/>
          </p:cNvSpPr>
          <p:nvPr/>
        </p:nvSpPr>
        <p:spPr bwMode="auto">
          <a:xfrm>
            <a:off x="3851275" y="2276475"/>
            <a:ext cx="4897438"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000">
                <a:latin typeface="Arial" panose="020B0604020202020204" pitchFamily="34" charset="0"/>
              </a:rPr>
              <a:t>Our products and services provide sleeping comfort solutions according individual wishes and needs . They have been always specially developed to meet the requirements of any private persons wish , hotels , hospitals , home care activities ,dormitory project , tiny house , luxury villa , loft apartment, yacht, boat or even caravan .  Sleeping comfort, hygiene and handling are harmonized with the external visable product design wich  can be adapted to each individual clients requirements and wishes . Our individual created product solutions are based on the knowledge of exactly what is important for the usement of a bedding products individual usement All components of our final sleeping product has have to fit and work together in a most comfortable way . That means that the topper and mattress has got always be adapted to it`s bed-base for to give the best sleeping comfort to the user . The healthy sleeping comfort of the bed support and base should be further improved individually by combining pillows and blankets . </a:t>
            </a:r>
          </a:p>
          <a:p>
            <a:pPr eaLnBrk="1" hangingPunct="1">
              <a:spcBef>
                <a:spcPct val="0"/>
              </a:spcBef>
              <a:buFontTx/>
              <a:buNone/>
            </a:pPr>
            <a:endParaRPr lang="en-US" altLang="en-US" sz="1000">
              <a:latin typeface="Arial" panose="020B0604020202020204" pitchFamily="34" charset="0"/>
            </a:endParaRPr>
          </a:p>
          <a:p>
            <a:pPr eaLnBrk="1" hangingPunct="1">
              <a:spcBef>
                <a:spcPct val="0"/>
              </a:spcBef>
              <a:buFontTx/>
              <a:buNone/>
            </a:pPr>
            <a:r>
              <a:rPr lang="en-US" altLang="en-US" sz="1000">
                <a:latin typeface="Arial" panose="020B0604020202020204" pitchFamily="34" charset="0"/>
              </a:rPr>
              <a:t>After the necessary individual, detailed discussion regarding the product solution personalized for our customers, we develop the most suitable sleep system. </a:t>
            </a:r>
          </a:p>
          <a:p>
            <a:pPr eaLnBrk="1" hangingPunct="1">
              <a:spcBef>
                <a:spcPct val="0"/>
              </a:spcBef>
              <a:buFontTx/>
              <a:buNone/>
            </a:pPr>
            <a:r>
              <a:rPr lang="en-US" altLang="en-US" sz="1000">
                <a:latin typeface="Arial" panose="020B0604020202020204" pitchFamily="34" charset="0"/>
              </a:rPr>
              <a:t>We always offer it individually in advance and are able to adapt it to the customer's wishes right up to the start of production.</a:t>
            </a:r>
          </a:p>
          <a:p>
            <a:pPr eaLnBrk="1" hangingPunct="1">
              <a:spcBef>
                <a:spcPct val="0"/>
              </a:spcBef>
              <a:buFontTx/>
              <a:buNone/>
            </a:pPr>
            <a:endParaRPr lang="en-US" altLang="en-US" sz="1000">
              <a:latin typeface="Arial" panose="020B0604020202020204" pitchFamily="34" charset="0"/>
            </a:endParaRPr>
          </a:p>
          <a:p>
            <a:pPr eaLnBrk="1" hangingPunct="1">
              <a:spcBef>
                <a:spcPct val="0"/>
              </a:spcBef>
              <a:buFontTx/>
              <a:buNone/>
            </a:pPr>
            <a:r>
              <a:rPr lang="en-US" altLang="en-US" sz="1000">
                <a:latin typeface="Arial" panose="020B0604020202020204" pitchFamily="34" charset="0"/>
              </a:rPr>
              <a:t>With our experience and craftmen`s knowledge we mostly find the very best product solution for our clients wishes in combination with our client`s financial possibilities and budget plannings,</a:t>
            </a:r>
            <a:endParaRPr lang="de-DE" altLang="en-US" sz="1000">
              <a:latin typeface="Arial" panose="020B0604020202020204" pitchFamily="34" charset="0"/>
            </a:endParaRPr>
          </a:p>
        </p:txBody>
      </p:sp>
      <p:pic>
        <p:nvPicPr>
          <p:cNvPr id="8196" name="Grafik 2">
            <a:extLst>
              <a:ext uri="{FF2B5EF4-FFF2-40B4-BE49-F238E27FC236}">
                <a16:creationId xmlns:a16="http://schemas.microsoft.com/office/drawing/2014/main" id="{487B8682-07F5-470B-8DCF-4C7F5807E3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8588"/>
            <a:ext cx="9144000"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Grafik 2">
            <a:extLst>
              <a:ext uri="{FF2B5EF4-FFF2-40B4-BE49-F238E27FC236}">
                <a16:creationId xmlns:a16="http://schemas.microsoft.com/office/drawing/2014/main" id="{8CDCCA4E-A3FC-4DF9-842A-A6ECB02776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4946650"/>
            <a:ext cx="252095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Grafik 4">
            <a:extLst>
              <a:ext uri="{FF2B5EF4-FFF2-40B4-BE49-F238E27FC236}">
                <a16:creationId xmlns:a16="http://schemas.microsoft.com/office/drawing/2014/main" id="{9647120C-F22B-418D-AC16-AA3254DFA7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4164013"/>
            <a:ext cx="2392363"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feld 4">
            <a:extLst>
              <a:ext uri="{FF2B5EF4-FFF2-40B4-BE49-F238E27FC236}">
                <a16:creationId xmlns:a16="http://schemas.microsoft.com/office/drawing/2014/main" id="{C6EA0DAB-BA5F-4794-AB20-F483D0D2FB8F}"/>
              </a:ext>
            </a:extLst>
          </p:cNvPr>
          <p:cNvSpPr txBox="1">
            <a:spLocks noChangeArrowheads="1"/>
          </p:cNvSpPr>
          <p:nvPr/>
        </p:nvSpPr>
        <p:spPr bwMode="auto">
          <a:xfrm>
            <a:off x="250825" y="1608138"/>
            <a:ext cx="8281988"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latin typeface="Arial" panose="020B0604020202020204" pitchFamily="34" charset="0"/>
              </a:rPr>
              <a:t>hospitality partner - hotel bedding - success since 1920  </a:t>
            </a:r>
            <a:endParaRPr lang="en-US" altLang="en-US" sz="2400" b="1"/>
          </a:p>
          <a:p>
            <a:pPr eaLnBrk="1" hangingPunct="1">
              <a:spcBef>
                <a:spcPct val="0"/>
              </a:spcBef>
              <a:buFontTx/>
              <a:buNone/>
            </a:pPr>
            <a:endParaRPr lang="en-US" altLang="en-US" sz="2400" b="1"/>
          </a:p>
          <a:p>
            <a:pPr eaLnBrk="1" hangingPunct="1">
              <a:spcBef>
                <a:spcPct val="0"/>
              </a:spcBef>
              <a:buFontTx/>
              <a:buNone/>
            </a:pPr>
            <a:endParaRPr lang="en-US" altLang="en-US" sz="2400" b="1"/>
          </a:p>
          <a:p>
            <a:pPr eaLnBrk="1" hangingPunct="1">
              <a:spcBef>
                <a:spcPct val="0"/>
              </a:spcBef>
              <a:buFontTx/>
              <a:buNone/>
            </a:pPr>
            <a:endParaRPr lang="en-US" altLang="en-US" sz="2400" b="1"/>
          </a:p>
          <a:p>
            <a:pPr eaLnBrk="1" hangingPunct="1">
              <a:spcBef>
                <a:spcPct val="0"/>
              </a:spcBef>
              <a:buFontTx/>
              <a:buNone/>
            </a:pPr>
            <a:endParaRPr lang="de-DE" altLang="en-US" sz="2400"/>
          </a:p>
        </p:txBody>
      </p:sp>
      <p:sp>
        <p:nvSpPr>
          <p:cNvPr id="10243" name="Textfeld 5">
            <a:extLst>
              <a:ext uri="{FF2B5EF4-FFF2-40B4-BE49-F238E27FC236}">
                <a16:creationId xmlns:a16="http://schemas.microsoft.com/office/drawing/2014/main" id="{D628138A-B48C-4851-BE78-A70418DB9505}"/>
              </a:ext>
            </a:extLst>
          </p:cNvPr>
          <p:cNvSpPr txBox="1">
            <a:spLocks noChangeArrowheads="1"/>
          </p:cNvSpPr>
          <p:nvPr/>
        </p:nvSpPr>
        <p:spPr bwMode="auto">
          <a:xfrm>
            <a:off x="4140200" y="1989138"/>
            <a:ext cx="4610100" cy="455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000">
                <a:latin typeface="Arial" panose="020B0604020202020204" pitchFamily="34" charset="0"/>
              </a:rPr>
              <a:t>Already since the start in 1920  until today -in 3</a:t>
            </a:r>
            <a:r>
              <a:rPr lang="en-US" altLang="en-US" sz="1000" baseline="30000">
                <a:latin typeface="Arial" panose="020B0604020202020204" pitchFamily="34" charset="0"/>
              </a:rPr>
              <a:t>rd</a:t>
            </a:r>
            <a:r>
              <a:rPr lang="en-US" altLang="en-US" sz="1000">
                <a:latin typeface="Arial" panose="020B0604020202020204" pitchFamily="34" charset="0"/>
              </a:rPr>
              <a:t> generation family-owned - ,we produce and deliver our mattresses , boxspringbeds , upholstered beds and slatted bed bases to the hospitality markets . We are most focused ont the also family owned  4-5 star hotels  wich we mostly supply  via our hotel interior planning partners . Traditional we are since 1920  active in producing innovative hotel - bedding products . </a:t>
            </a:r>
          </a:p>
          <a:p>
            <a:pPr eaLnBrk="1" hangingPunct="1">
              <a:spcBef>
                <a:spcPct val="0"/>
              </a:spcBef>
              <a:buFontTx/>
              <a:buNone/>
            </a:pPr>
            <a:endParaRPr lang="en-US" altLang="en-US" sz="1000">
              <a:latin typeface="Arial" panose="020B0604020202020204" pitchFamily="34" charset="0"/>
            </a:endParaRPr>
          </a:p>
          <a:p>
            <a:pPr eaLnBrk="1" hangingPunct="1">
              <a:spcBef>
                <a:spcPct val="0"/>
              </a:spcBef>
              <a:buFontTx/>
              <a:buNone/>
            </a:pPr>
            <a:r>
              <a:rPr lang="en-US" altLang="en-US" sz="1000">
                <a:latin typeface="Arial" panose="020B0604020202020204" pitchFamily="34" charset="0"/>
              </a:rPr>
              <a:t>Some of our historical hotel / hospitality  references mentioned here for ex. :  </a:t>
            </a:r>
          </a:p>
          <a:p>
            <a:pPr eaLnBrk="1" hangingPunct="1">
              <a:spcBef>
                <a:spcPct val="0"/>
              </a:spcBef>
              <a:buFontTx/>
              <a:buNone/>
            </a:pPr>
            <a:endParaRPr lang="en-US" altLang="en-US" sz="1000">
              <a:latin typeface="Arial" panose="020B0604020202020204" pitchFamily="34" charset="0"/>
            </a:endParaRPr>
          </a:p>
          <a:p>
            <a:pPr eaLnBrk="1" hangingPunct="1">
              <a:spcBef>
                <a:spcPct val="0"/>
              </a:spcBef>
              <a:buFontTx/>
              <a:buNone/>
            </a:pPr>
            <a:r>
              <a:rPr lang="en-US" altLang="en-US" sz="1000">
                <a:latin typeface="Arial" panose="020B0604020202020204" pitchFamily="34" charset="0"/>
              </a:rPr>
              <a:t>While the hotel-boxspringbed became slowly known as a `Pulmann` - bed </a:t>
            </a:r>
          </a:p>
          <a:p>
            <a:pPr eaLnBrk="1" hangingPunct="1">
              <a:spcBef>
                <a:spcPct val="0"/>
              </a:spcBef>
              <a:buFontTx/>
              <a:buNone/>
            </a:pPr>
            <a:r>
              <a:rPr lang="en-US" altLang="en-US" sz="1000">
                <a:latin typeface="Arial" panose="020B0604020202020204" pitchFamily="34" charset="0"/>
              </a:rPr>
              <a:t>Emil Klute was already producing and delivering this sort of bed construction to hotels in Germany </a:t>
            </a:r>
          </a:p>
          <a:p>
            <a:pPr eaLnBrk="1" hangingPunct="1">
              <a:spcBef>
                <a:spcPct val="0"/>
              </a:spcBef>
              <a:buFontTx/>
              <a:buNone/>
            </a:pPr>
            <a:r>
              <a:rPr lang="en-US" altLang="en-US" sz="1000">
                <a:latin typeface="Arial" panose="020B0604020202020204" pitchFamily="34" charset="0"/>
              </a:rPr>
              <a:t> </a:t>
            </a:r>
          </a:p>
          <a:p>
            <a:pPr eaLnBrk="1" hangingPunct="1">
              <a:spcBef>
                <a:spcPct val="0"/>
              </a:spcBef>
              <a:buFontTx/>
              <a:buNone/>
            </a:pPr>
            <a:r>
              <a:rPr lang="en-US" altLang="en-US" sz="1000">
                <a:latin typeface="Arial" panose="020B0604020202020204" pitchFamily="34" charset="0"/>
              </a:rPr>
              <a:t>In the 1980 - ties we produced and supplied  via the Accor -partner company Hoteg in Munich all boxpingbed sets for the new building expansion 1+ 2 of the  Accor –Group in Germany and Austria . For all Accor branded hotels . Wich are : Mercure Hotels , Novotel Hotels , Ibis Hotels , Sofitel – Hotels ( and some  others ) </a:t>
            </a:r>
          </a:p>
          <a:p>
            <a:pPr eaLnBrk="1" hangingPunct="1">
              <a:spcBef>
                <a:spcPct val="0"/>
              </a:spcBef>
              <a:buFontTx/>
              <a:buNone/>
            </a:pPr>
            <a:endParaRPr lang="en-US" altLang="en-US" sz="1000">
              <a:latin typeface="Arial" panose="020B0604020202020204" pitchFamily="34" charset="0"/>
            </a:endParaRPr>
          </a:p>
          <a:p>
            <a:pPr eaLnBrk="1" hangingPunct="1">
              <a:spcBef>
                <a:spcPct val="0"/>
              </a:spcBef>
              <a:buFontTx/>
              <a:buNone/>
            </a:pPr>
            <a:r>
              <a:rPr lang="en-US" altLang="en-US" sz="1000">
                <a:latin typeface="Arial" panose="020B0604020202020204" pitchFamily="34" charset="0"/>
              </a:rPr>
              <a:t>In the years 2019 until beginning of 2021 we produced and delivered all boxspringbeds and mattresses for the biggest holyday – park MARISSA in Germany . </a:t>
            </a:r>
          </a:p>
          <a:p>
            <a:pPr eaLnBrk="1" hangingPunct="1">
              <a:spcBef>
                <a:spcPct val="0"/>
              </a:spcBef>
              <a:buFontTx/>
              <a:buNone/>
            </a:pPr>
            <a:r>
              <a:rPr lang="en-US" altLang="en-US" sz="1000">
                <a:latin typeface="Arial" panose="020B0604020202020204" pitchFamily="34" charset="0"/>
              </a:rPr>
              <a:t>Our  orders for hospitality project  are mostly  provided  by  our  sales –partner – wich are basicly  :  retailor  ,  wholesellers  , hotel –furnishing companies , interior – architects  , architects  , hotel  mail-order companies   and  hotel procurement organisations . Traditional we keep these company addresses as our secret  . </a:t>
            </a:r>
            <a:r>
              <a:rPr lang="de-DE" altLang="en-US" sz="1000">
                <a:latin typeface="Arial" panose="020B0604020202020204" pitchFamily="34" charset="0"/>
              </a:rPr>
              <a:t>For further  hotel reference requests we are  forced  not to publish the  hotel-names  in  due  to  protect  the  interrests  of  our  partners and clients  </a:t>
            </a:r>
            <a:r>
              <a:rPr lang="de-DE" altLang="en-US" sz="1000"/>
              <a:t>. </a:t>
            </a:r>
          </a:p>
        </p:txBody>
      </p:sp>
      <p:pic>
        <p:nvPicPr>
          <p:cNvPr id="10244" name="Grafik 3">
            <a:extLst>
              <a:ext uri="{FF2B5EF4-FFF2-40B4-BE49-F238E27FC236}">
                <a16:creationId xmlns:a16="http://schemas.microsoft.com/office/drawing/2014/main" id="{2DCFBA3C-F133-4C16-A396-D6791DD33D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163"/>
            <a:ext cx="914400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Grafik 3">
            <a:extLst>
              <a:ext uri="{FF2B5EF4-FFF2-40B4-BE49-F238E27FC236}">
                <a16:creationId xmlns:a16="http://schemas.microsoft.com/office/drawing/2014/main" id="{3CF1E557-20D2-42BF-9FC8-4004F63D2A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5972175"/>
            <a:ext cx="305752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Grafik 4">
            <a:extLst>
              <a:ext uri="{FF2B5EF4-FFF2-40B4-BE49-F238E27FC236}">
                <a16:creationId xmlns:a16="http://schemas.microsoft.com/office/drawing/2014/main" id="{25595B3D-603C-4C54-9CEA-95D6A6E44A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 y="4600575"/>
            <a:ext cx="3805238"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Grafik 6">
            <a:extLst>
              <a:ext uri="{FF2B5EF4-FFF2-40B4-BE49-F238E27FC236}">
                <a16:creationId xmlns:a16="http://schemas.microsoft.com/office/drawing/2014/main" id="{0BF71D6C-5A50-4896-9ECB-B69FBEE1F5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0213" y="2008188"/>
            <a:ext cx="3508375" cy="256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feld 4">
            <a:extLst>
              <a:ext uri="{FF2B5EF4-FFF2-40B4-BE49-F238E27FC236}">
                <a16:creationId xmlns:a16="http://schemas.microsoft.com/office/drawing/2014/main" id="{891D25B1-9DB4-4368-82D2-52A540D4D687}"/>
              </a:ext>
            </a:extLst>
          </p:cNvPr>
          <p:cNvSpPr txBox="1">
            <a:spLocks noChangeArrowheads="1"/>
          </p:cNvSpPr>
          <p:nvPr/>
        </p:nvSpPr>
        <p:spPr bwMode="auto">
          <a:xfrm>
            <a:off x="-107950" y="1555750"/>
            <a:ext cx="9910763"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t>      </a:t>
            </a:r>
            <a:r>
              <a:rPr lang="en-US" altLang="en-US" sz="2400" b="1">
                <a:latin typeface="Arial" panose="020B0604020202020204" pitchFamily="34" charset="0"/>
              </a:rPr>
              <a:t>technical production advantage and expertise sought</a:t>
            </a:r>
            <a:endParaRPr lang="de-DE" altLang="en-US" sz="2400">
              <a:latin typeface="Arial" panose="020B0604020202020204" pitchFamily="34" charset="0"/>
            </a:endParaRPr>
          </a:p>
          <a:p>
            <a:pPr eaLnBrk="1" hangingPunct="1">
              <a:spcBef>
                <a:spcPct val="0"/>
              </a:spcBef>
              <a:buFontTx/>
              <a:buNone/>
            </a:pPr>
            <a:endParaRPr lang="de-DE" altLang="en-US" sz="2400"/>
          </a:p>
          <a:p>
            <a:pPr eaLnBrk="1" hangingPunct="1">
              <a:spcBef>
                <a:spcPct val="0"/>
              </a:spcBef>
              <a:buFontTx/>
              <a:buNone/>
            </a:pPr>
            <a:endParaRPr lang="en-US" altLang="en-US" sz="2400" b="1"/>
          </a:p>
          <a:p>
            <a:pPr eaLnBrk="1" hangingPunct="1">
              <a:spcBef>
                <a:spcPct val="0"/>
              </a:spcBef>
              <a:buFontTx/>
              <a:buNone/>
            </a:pPr>
            <a:endParaRPr lang="en-US" altLang="en-US" sz="2400" b="1"/>
          </a:p>
          <a:p>
            <a:pPr eaLnBrk="1" hangingPunct="1">
              <a:spcBef>
                <a:spcPct val="0"/>
              </a:spcBef>
              <a:buFontTx/>
              <a:buNone/>
            </a:pPr>
            <a:endParaRPr lang="en-US" altLang="en-US" sz="2400" b="1"/>
          </a:p>
          <a:p>
            <a:pPr eaLnBrk="1" hangingPunct="1">
              <a:spcBef>
                <a:spcPct val="0"/>
              </a:spcBef>
              <a:buFontTx/>
              <a:buNone/>
            </a:pPr>
            <a:endParaRPr lang="en-US" altLang="en-US" sz="2400" b="1"/>
          </a:p>
          <a:p>
            <a:pPr eaLnBrk="1" hangingPunct="1">
              <a:spcBef>
                <a:spcPct val="0"/>
              </a:spcBef>
              <a:buFontTx/>
              <a:buNone/>
            </a:pPr>
            <a:endParaRPr lang="de-DE" altLang="en-US" sz="2400"/>
          </a:p>
        </p:txBody>
      </p:sp>
      <p:sp>
        <p:nvSpPr>
          <p:cNvPr id="11267" name="Textfeld 5">
            <a:extLst>
              <a:ext uri="{FF2B5EF4-FFF2-40B4-BE49-F238E27FC236}">
                <a16:creationId xmlns:a16="http://schemas.microsoft.com/office/drawing/2014/main" id="{D4AEBC3E-655A-422D-80C1-20B535780BDF}"/>
              </a:ext>
            </a:extLst>
          </p:cNvPr>
          <p:cNvSpPr txBox="1">
            <a:spLocks noChangeArrowheads="1"/>
          </p:cNvSpPr>
          <p:nvPr/>
        </p:nvSpPr>
        <p:spPr bwMode="auto">
          <a:xfrm>
            <a:off x="355600" y="2063750"/>
            <a:ext cx="80645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000">
                <a:latin typeface="Arial" panose="020B0604020202020204" pitchFamily="34" charset="0"/>
              </a:rPr>
              <a:t>We  produce our handmade  mattresses , upholstered beds , boxspringbeds and slatted bed base always according the newest reports of: </a:t>
            </a:r>
          </a:p>
          <a:p>
            <a:pPr eaLnBrk="1" hangingPunct="1">
              <a:spcBef>
                <a:spcPct val="0"/>
              </a:spcBef>
              <a:buFontTx/>
              <a:buNone/>
            </a:pPr>
            <a:r>
              <a:rPr lang="en-US" altLang="en-US" sz="1000">
                <a:latin typeface="Arial" panose="020B0604020202020204" pitchFamily="34" charset="0"/>
              </a:rPr>
              <a:t>                                                     - The newest knowledge of sleeping science and hygienic reports ( medical) </a:t>
            </a:r>
          </a:p>
          <a:p>
            <a:pPr eaLnBrk="1" hangingPunct="1">
              <a:spcBef>
                <a:spcPct val="0"/>
              </a:spcBef>
              <a:buFontTx/>
              <a:buNone/>
            </a:pPr>
            <a:r>
              <a:rPr lang="en-US" altLang="en-US" sz="1000">
                <a:latin typeface="Arial" panose="020B0604020202020204" pitchFamily="34" charset="0"/>
              </a:rPr>
              <a:t>                                                     - The newest  material development reports </a:t>
            </a:r>
          </a:p>
          <a:p>
            <a:pPr eaLnBrk="1" hangingPunct="1">
              <a:spcBef>
                <a:spcPct val="0"/>
              </a:spcBef>
              <a:buFontTx/>
              <a:buNone/>
            </a:pPr>
            <a:r>
              <a:rPr lang="en-US" altLang="en-US" sz="1000">
                <a:latin typeface="Arial" panose="020B0604020202020204" pitchFamily="34" charset="0"/>
              </a:rPr>
              <a:t>                                                     - The newest material certification reports  </a:t>
            </a:r>
            <a:endParaRPr lang="de-DE" altLang="en-US" sz="1000">
              <a:latin typeface="Arial" panose="020B0604020202020204" pitchFamily="34" charset="0"/>
            </a:endParaRPr>
          </a:p>
          <a:p>
            <a:pPr eaLnBrk="1" hangingPunct="1">
              <a:spcBef>
                <a:spcPct val="0"/>
              </a:spcBef>
              <a:buFontTx/>
              <a:buNone/>
            </a:pPr>
            <a:r>
              <a:rPr lang="en-US" altLang="en-US" sz="1000">
                <a:latin typeface="Arial" panose="020B0604020202020204" pitchFamily="34" charset="0"/>
              </a:rPr>
              <a:t>       We produce  motorized adjustable , manuel adjustable and non-adjustable bed bases and upholstered bed sets .  </a:t>
            </a:r>
            <a:endParaRPr lang="de-DE" altLang="en-US" sz="1000">
              <a:latin typeface="Arial" panose="020B0604020202020204" pitchFamily="34" charset="0"/>
            </a:endParaRPr>
          </a:p>
        </p:txBody>
      </p:sp>
      <p:pic>
        <p:nvPicPr>
          <p:cNvPr id="11268" name="Grafik 2">
            <a:extLst>
              <a:ext uri="{FF2B5EF4-FFF2-40B4-BE49-F238E27FC236}">
                <a16:creationId xmlns:a16="http://schemas.microsoft.com/office/drawing/2014/main" id="{A2CF8FD0-0072-4B91-AA25-A4D99411E6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8" y="53975"/>
            <a:ext cx="9144000"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Grafik 2">
            <a:extLst>
              <a:ext uri="{FF2B5EF4-FFF2-40B4-BE49-F238E27FC236}">
                <a16:creationId xmlns:a16="http://schemas.microsoft.com/office/drawing/2014/main" id="{EB6946FB-40A1-4E44-9988-00405C76B14D}"/>
              </a:ext>
            </a:extLst>
          </p:cNvPr>
          <p:cNvPicPr>
            <a:picLocks noChangeAspect="1"/>
          </p:cNvPicPr>
          <p:nvPr/>
        </p:nvPicPr>
        <p:blipFill>
          <a:blip r:embed="rId3"/>
          <a:stretch>
            <a:fillRect/>
          </a:stretch>
        </p:blipFill>
        <p:spPr>
          <a:xfrm>
            <a:off x="-11157" y="2894974"/>
            <a:ext cx="5634639" cy="3214600"/>
          </a:xfrm>
          <a:prstGeom prst="rect">
            <a:avLst/>
          </a:prstGeom>
          <a:ln>
            <a:noFill/>
          </a:ln>
          <a:effectLst>
            <a:softEdge rad="112500"/>
          </a:effectLst>
        </p:spPr>
      </p:pic>
      <p:pic>
        <p:nvPicPr>
          <p:cNvPr id="4" name="Grafik 3">
            <a:extLst>
              <a:ext uri="{FF2B5EF4-FFF2-40B4-BE49-F238E27FC236}">
                <a16:creationId xmlns:a16="http://schemas.microsoft.com/office/drawing/2014/main" id="{451FE0FB-FD96-4AEC-9F1D-4FA60998D463}"/>
              </a:ext>
            </a:extLst>
          </p:cNvPr>
          <p:cNvPicPr>
            <a:picLocks noChangeAspect="1"/>
          </p:cNvPicPr>
          <p:nvPr/>
        </p:nvPicPr>
        <p:blipFill>
          <a:blip r:embed="rId4" cstate="print"/>
          <a:srcRect/>
          <a:stretch>
            <a:fillRect/>
          </a:stretch>
        </p:blipFill>
        <p:spPr bwMode="auto">
          <a:xfrm>
            <a:off x="3183476" y="4764435"/>
            <a:ext cx="5935980" cy="2080260"/>
          </a:xfrm>
          <a:prstGeom prst="rect">
            <a:avLst/>
          </a:prstGeom>
          <a:ln>
            <a:noFill/>
          </a:ln>
          <a:effectLst>
            <a:softEdge rad="112500"/>
          </a:effectLst>
        </p:spPr>
      </p:pic>
      <p:pic>
        <p:nvPicPr>
          <p:cNvPr id="11271" name="Grafik 11">
            <a:extLst>
              <a:ext uri="{FF2B5EF4-FFF2-40B4-BE49-F238E27FC236}">
                <a16:creationId xmlns:a16="http://schemas.microsoft.com/office/drawing/2014/main" id="{21189598-AE0A-422A-8A2F-D40481B49D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1863" y="2955925"/>
            <a:ext cx="2509837" cy="18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Textfeld 13">
            <a:extLst>
              <a:ext uri="{FF2B5EF4-FFF2-40B4-BE49-F238E27FC236}">
                <a16:creationId xmlns:a16="http://schemas.microsoft.com/office/drawing/2014/main" id="{DF7B14E7-A2C6-4BCE-B2D0-3E3D7B201652}"/>
              </a:ext>
            </a:extLst>
          </p:cNvPr>
          <p:cNvSpPr txBox="1">
            <a:spLocks noChangeArrowheads="1"/>
          </p:cNvSpPr>
          <p:nvPr/>
        </p:nvSpPr>
        <p:spPr bwMode="auto">
          <a:xfrm>
            <a:off x="250825" y="3429000"/>
            <a:ext cx="659288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600" b="1">
                <a:latin typeface="Arial" panose="020B0604020202020204" pitchFamily="34" charset="0"/>
              </a:rPr>
              <a:t>our professional handmade upholstery department </a:t>
            </a:r>
          </a:p>
          <a:p>
            <a:pPr>
              <a:spcBef>
                <a:spcPct val="0"/>
              </a:spcBef>
              <a:buFontTx/>
              <a:buNone/>
            </a:pPr>
            <a:endParaRPr lang="en-US" altLang="en-US" sz="1600" b="1">
              <a:latin typeface="Arial" panose="020B0604020202020204" pitchFamily="34" charset="0"/>
            </a:endParaRPr>
          </a:p>
          <a:p>
            <a:pPr>
              <a:spcBef>
                <a:spcPct val="0"/>
              </a:spcBef>
              <a:buFontTx/>
              <a:buNone/>
            </a:pPr>
            <a:endParaRPr lang="en-US" altLang="en-US" sz="1600" b="1">
              <a:latin typeface="Arial" panose="020B0604020202020204" pitchFamily="34" charset="0"/>
            </a:endParaRPr>
          </a:p>
          <a:p>
            <a:pPr>
              <a:spcBef>
                <a:spcPct val="0"/>
              </a:spcBef>
              <a:buFontTx/>
              <a:buNone/>
            </a:pPr>
            <a:r>
              <a:rPr lang="en-US" altLang="en-US" sz="1600" b="1">
                <a:latin typeface="Arial" panose="020B0604020202020204" pitchFamily="34" charset="0"/>
              </a:rPr>
              <a:t>                                                             </a:t>
            </a:r>
          </a:p>
          <a:p>
            <a:pPr>
              <a:spcBef>
                <a:spcPct val="0"/>
              </a:spcBef>
              <a:buFontTx/>
              <a:buNone/>
            </a:pPr>
            <a:r>
              <a:rPr lang="en-US" altLang="en-US" sz="1600" b="1">
                <a:latin typeface="Arial" panose="020B0604020202020204" pitchFamily="34" charset="0"/>
              </a:rPr>
              <a:t>                                                                  meets </a:t>
            </a:r>
            <a:endParaRPr lang="en-US" altLang="en-US" sz="1600">
              <a:latin typeface="Arial" panose="020B0604020202020204" pitchFamily="34" charset="0"/>
            </a:endParaRPr>
          </a:p>
        </p:txBody>
      </p:sp>
      <p:sp>
        <p:nvSpPr>
          <p:cNvPr id="11273" name="Textfeld 15">
            <a:extLst>
              <a:ext uri="{FF2B5EF4-FFF2-40B4-BE49-F238E27FC236}">
                <a16:creationId xmlns:a16="http://schemas.microsoft.com/office/drawing/2014/main" id="{9AF9940F-1B82-485D-8770-FAF1E08B38C1}"/>
              </a:ext>
            </a:extLst>
          </p:cNvPr>
          <p:cNvSpPr txBox="1">
            <a:spLocks noChangeArrowheads="1"/>
          </p:cNvSpPr>
          <p:nvPr/>
        </p:nvSpPr>
        <p:spPr bwMode="auto">
          <a:xfrm>
            <a:off x="3402013" y="4895850"/>
            <a:ext cx="59356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600" b="1">
                <a:solidFill>
                  <a:schemeClr val="bg1"/>
                </a:solidFill>
                <a:latin typeface="Arial" panose="020B0604020202020204" pitchFamily="34" charset="0"/>
              </a:rPr>
              <a:t>our professional handmade woodworking department</a:t>
            </a:r>
            <a:endParaRPr lang="en-US" altLang="en-US" sz="1600">
              <a:solidFill>
                <a:schemeClr val="bg1"/>
              </a:solidFill>
              <a:latin typeface="Arial" panose="020B0604020202020204" pitchFamily="34" charset="0"/>
            </a:endParaRPr>
          </a:p>
        </p:txBody>
      </p:sp>
      <p:pic>
        <p:nvPicPr>
          <p:cNvPr id="11274" name="Grafik 18">
            <a:extLst>
              <a:ext uri="{FF2B5EF4-FFF2-40B4-BE49-F238E27FC236}">
                <a16:creationId xmlns:a16="http://schemas.microsoft.com/office/drawing/2014/main" id="{56D9BBB9-D070-4878-A115-405CB7FD7B2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8950" y="6202363"/>
            <a:ext cx="234791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1068</TotalTime>
  <Words>2379</Words>
  <Application>Microsoft Office PowerPoint</Application>
  <PresentationFormat>On-screen Show (4:3)</PresentationFormat>
  <Paragraphs>155</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MS PGothic</vt:lpstr>
      <vt:lpstr>Arial</vt:lpstr>
      <vt:lpstr>Calibri</vt:lpstr>
      <vt:lpstr>Courier New</vt:lpstr>
      <vt:lpstr>Larissa-Design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Windows-Benutzer</dc:creator>
  <cp:lastModifiedBy>Holger Klute</cp:lastModifiedBy>
  <cp:revision>155</cp:revision>
  <dcterms:created xsi:type="dcterms:W3CDTF">2018-09-13T18:30:13Z</dcterms:created>
  <dcterms:modified xsi:type="dcterms:W3CDTF">2025-04-18T05:16:00Z</dcterms:modified>
</cp:coreProperties>
</file>